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7" r:id="rId3"/>
    <p:sldId id="276" r:id="rId4"/>
    <p:sldId id="278" r:id="rId5"/>
    <p:sldId id="279" r:id="rId6"/>
    <p:sldId id="318" r:id="rId7"/>
    <p:sldId id="280" r:id="rId8"/>
    <p:sldId id="281" r:id="rId9"/>
    <p:sldId id="284" r:id="rId10"/>
    <p:sldId id="282" r:id="rId11"/>
    <p:sldId id="283" r:id="rId12"/>
    <p:sldId id="322" r:id="rId13"/>
    <p:sldId id="285" r:id="rId14"/>
    <p:sldId id="286" r:id="rId15"/>
    <p:sldId id="314" r:id="rId16"/>
    <p:sldId id="317" r:id="rId17"/>
    <p:sldId id="315" r:id="rId18"/>
    <p:sldId id="316" r:id="rId19"/>
    <p:sldId id="319" r:id="rId20"/>
    <p:sldId id="320" r:id="rId21"/>
    <p:sldId id="321" r:id="rId22"/>
  </p:sldIdLst>
  <p:sldSz cx="18288000" cy="10287000"/>
  <p:notesSz cx="6858000" cy="9144000"/>
  <p:embeddedFontLst>
    <p:embeddedFont>
      <p:font typeface="Canva Sans" panose="020B0604020202020204" charset="0"/>
      <p:regular r:id="rId23"/>
    </p:embeddedFont>
    <p:embeddedFont>
      <p:font typeface="Canva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25318-5ED5-E24F-37D5-9ED3D9599EA0}" v="1" dt="2026-02-12T11:13:11.825"/>
    <p1510:client id="{BA66D089-F966-B538-74BD-BB5E709C0754}" v="643" dt="2026-02-12T12:16:04.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6.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30" y="0"/>
            <a:ext cx="18241912" cy="10452919"/>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6" name="Freeform 6"/>
          <p:cNvSpPr/>
          <p:nvPr/>
        </p:nvSpPr>
        <p:spPr>
          <a:xfrm>
            <a:off x="3672840" y="1256335"/>
            <a:ext cx="9761897" cy="999060"/>
          </a:xfrm>
          <a:custGeom>
            <a:avLst/>
            <a:gdLst/>
            <a:ahLst/>
            <a:cxnLst/>
            <a:rect l="l" t="t" r="r" b="b"/>
            <a:pathLst>
              <a:path w="11301259" h="1469164">
                <a:moveTo>
                  <a:pt x="0" y="0"/>
                </a:moveTo>
                <a:lnTo>
                  <a:pt x="11301258" y="0"/>
                </a:lnTo>
                <a:lnTo>
                  <a:pt x="11301258" y="1469163"/>
                </a:lnTo>
                <a:lnTo>
                  <a:pt x="0" y="1469163"/>
                </a:lnTo>
                <a:lnTo>
                  <a:pt x="0" y="0"/>
                </a:lnTo>
                <a:close/>
              </a:path>
            </a:pathLst>
          </a:custGeom>
          <a:blipFill>
            <a:blip r:embed="rId3"/>
            <a:stretch>
              <a:fillRect/>
            </a:stretch>
          </a:blipFill>
        </p:spPr>
      </p:sp>
      <p:sp>
        <p:nvSpPr>
          <p:cNvPr id="7" name="TextBox 7"/>
          <p:cNvSpPr txBox="1"/>
          <p:nvPr/>
        </p:nvSpPr>
        <p:spPr>
          <a:xfrm>
            <a:off x="6284731" y="5115395"/>
            <a:ext cx="4258020" cy="803297"/>
          </a:xfrm>
          <a:prstGeom prst="rect">
            <a:avLst/>
          </a:prstGeom>
        </p:spPr>
        <p:txBody>
          <a:bodyPr wrap="square" lIns="0" tIns="0" rIns="0" bIns="0" rtlCol="0" anchor="t">
            <a:spAutoFit/>
          </a:bodyPr>
          <a:lstStyle/>
          <a:p>
            <a:pPr algn="ctr">
              <a:lnSpc>
                <a:spcPts val="6719"/>
              </a:lnSpc>
              <a:spcBef>
                <a:spcPct val="0"/>
              </a:spcBef>
            </a:pPr>
            <a:r>
              <a:rPr lang="en-US" sz="4799" b="1">
                <a:solidFill>
                  <a:schemeClr val="accent2">
                    <a:lumMod val="50000"/>
                  </a:schemeClr>
                </a:solidFill>
                <a:latin typeface="Canva Sans Bold"/>
                <a:ea typeface="Canva Sans Bold"/>
                <a:cs typeface="Canva Sans Bold"/>
                <a:sym typeface="Canva Sans Bold"/>
              </a:rPr>
              <a:t>PROJECT ON</a:t>
            </a:r>
            <a:r>
              <a:rPr lang="en-US" sz="4799">
                <a:solidFill>
                  <a:schemeClr val="accent2">
                    <a:lumMod val="50000"/>
                  </a:schemeClr>
                </a:solidFill>
                <a:latin typeface="Canva Sans"/>
                <a:ea typeface="Canva Sans"/>
                <a:cs typeface="Canva Sans"/>
                <a:sym typeface="Canva Sans"/>
              </a:rPr>
              <a:t> </a:t>
            </a:r>
          </a:p>
        </p:txBody>
      </p:sp>
      <p:sp>
        <p:nvSpPr>
          <p:cNvPr id="8" name="TextBox 8"/>
          <p:cNvSpPr txBox="1"/>
          <p:nvPr/>
        </p:nvSpPr>
        <p:spPr>
          <a:xfrm>
            <a:off x="265249" y="6269234"/>
            <a:ext cx="16196323" cy="2644250"/>
          </a:xfrm>
          <a:prstGeom prst="rect">
            <a:avLst/>
          </a:prstGeom>
        </p:spPr>
        <p:txBody>
          <a:bodyPr wrap="square" lIns="0" tIns="0" rIns="0" bIns="0" rtlCol="0" anchor="t">
            <a:spAutoFit/>
          </a:bodyPr>
          <a:lstStyle/>
          <a:p>
            <a:pPr algn="ctr">
              <a:lnSpc>
                <a:spcPct val="150000"/>
              </a:lnSpc>
            </a:pPr>
            <a:r>
              <a:rPr lang="en-US" sz="4081" b="1">
                <a:latin typeface="Canva Sans Bold"/>
                <a:ea typeface="Canva Sans Bold"/>
                <a:cs typeface="Canva Sans Bold"/>
                <a:sym typeface="Canva Sans Bold"/>
              </a:rPr>
              <a:t>WEB SCRAPPING  AND  EXPLORATORY  DATA  ANALYSIS ON </a:t>
            </a:r>
          </a:p>
          <a:p>
            <a:pPr algn="ctr">
              <a:lnSpc>
                <a:spcPct val="150000"/>
              </a:lnSpc>
            </a:pPr>
            <a:r>
              <a:rPr lang="en-US" sz="4081" b="1">
                <a:latin typeface="Canva Sans Bold"/>
                <a:ea typeface="Canva Sans Bold"/>
                <a:cs typeface="Canva Sans Bold"/>
                <a:sym typeface="Canva Sans Bold"/>
              </a:rPr>
              <a:t>SHIKSHA  EDUCATIONAL  WEBSITE</a:t>
            </a:r>
          </a:p>
          <a:p>
            <a:pPr algn="ctr">
              <a:lnSpc>
                <a:spcPts val="6521"/>
              </a:lnSpc>
              <a:spcBef>
                <a:spcPct val="0"/>
              </a:spcBef>
            </a:pPr>
            <a:endParaRPr lang="en-US" sz="4081" b="1">
              <a:solidFill>
                <a:srgbClr val="39191F"/>
              </a:solidFill>
              <a:latin typeface="Canva Sans Bold"/>
              <a:ea typeface="Canva Sans Bold"/>
              <a:cs typeface="Canva Sans Bold"/>
              <a:sym typeface="Canva Sans Bold"/>
            </a:endParaRPr>
          </a:p>
        </p:txBody>
      </p:sp>
      <p:sp>
        <p:nvSpPr>
          <p:cNvPr id="9" name="Freeform 9"/>
          <p:cNvSpPr/>
          <p:nvPr/>
        </p:nvSpPr>
        <p:spPr>
          <a:xfrm>
            <a:off x="4375969" y="2963793"/>
            <a:ext cx="9488835" cy="574395"/>
          </a:xfrm>
          <a:custGeom>
            <a:avLst/>
            <a:gdLst/>
            <a:ahLst/>
            <a:cxnLst/>
            <a:rect l="l" t="t" r="r" b="b"/>
            <a:pathLst>
              <a:path w="9488835" h="574395">
                <a:moveTo>
                  <a:pt x="0" y="0"/>
                </a:moveTo>
                <a:lnTo>
                  <a:pt x="9488835" y="0"/>
                </a:lnTo>
                <a:lnTo>
                  <a:pt x="9488835" y="574395"/>
                </a:lnTo>
                <a:lnTo>
                  <a:pt x="0" y="574395"/>
                </a:lnTo>
                <a:lnTo>
                  <a:pt x="0" y="0"/>
                </a:lnTo>
                <a:close/>
              </a:path>
            </a:pathLst>
          </a:custGeom>
          <a:blipFill>
            <a:blip r:embed="rId4"/>
            <a:stretch>
              <a:fillRect t="-3950"/>
            </a:stretch>
          </a:blipFill>
        </p:spPr>
        <p:txBody>
          <a:bodyPr/>
          <a:lstStyle/>
          <a:p>
            <a:endParaRPr lang="en-IN"/>
          </a:p>
        </p:txBody>
      </p:sp>
      <p:pic>
        <p:nvPicPr>
          <p:cNvPr id="11" name="Picture 10">
            <a:extLst>
              <a:ext uri="{FF2B5EF4-FFF2-40B4-BE49-F238E27FC236}">
                <a16:creationId xmlns:a16="http://schemas.microsoft.com/office/drawing/2014/main" id="{E10FC682-48D2-F5BB-3BD9-FB54787E3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93" y="6672614"/>
            <a:ext cx="3657636" cy="3815579"/>
          </a:xfrm>
          <a:prstGeom prst="rect">
            <a:avLst/>
          </a:prstGeom>
        </p:spPr>
      </p:pic>
      <p:pic>
        <p:nvPicPr>
          <p:cNvPr id="19" name="Picture 18">
            <a:extLst>
              <a:ext uri="{FF2B5EF4-FFF2-40B4-BE49-F238E27FC236}">
                <a16:creationId xmlns:a16="http://schemas.microsoft.com/office/drawing/2014/main" id="{DCAAA518-5484-E1B2-8447-1164D602FA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6203" y="4876867"/>
            <a:ext cx="10199739" cy="5441806"/>
          </a:xfrm>
          <a:prstGeom prst="rect">
            <a:avLst/>
          </a:prstGeom>
        </p:spPr>
      </p:pic>
      <p:pic>
        <p:nvPicPr>
          <p:cNvPr id="23" name="Picture 22">
            <a:extLst>
              <a:ext uri="{FF2B5EF4-FFF2-40B4-BE49-F238E27FC236}">
                <a16:creationId xmlns:a16="http://schemas.microsoft.com/office/drawing/2014/main" id="{9595E6DA-EF0F-57BC-8EAD-EFAF4902A4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17" y="0"/>
            <a:ext cx="9111063" cy="39818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5B6B9-4CBB-CA64-F93A-04CF728BA0E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D23E8E-8DE0-E799-791A-0CADD08E2B98}"/>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lIns="91440" tIns="45720" rIns="91440" bIns="45720" anchor="t"/>
          <a:lstStyle/>
          <a:p>
            <a:pPr algn="just"/>
            <a:endParaRPr lang="en-IN">
              <a:ea typeface="Calibri"/>
              <a:cs typeface="Calibri"/>
            </a:endParaRPr>
          </a:p>
        </p:txBody>
      </p:sp>
      <p:pic>
        <p:nvPicPr>
          <p:cNvPr id="11" name="Picture 10">
            <a:extLst>
              <a:ext uri="{FF2B5EF4-FFF2-40B4-BE49-F238E27FC236}">
                <a16:creationId xmlns:a16="http://schemas.microsoft.com/office/drawing/2014/main" id="{D0DAE1C8-DA29-78E9-AE77-65E085A17C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16C76A80-EF97-E437-53F0-1FEAFB1C6A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203" y="4858432"/>
            <a:ext cx="10199739" cy="5441806"/>
          </a:xfrm>
          <a:prstGeom prst="rect">
            <a:avLst/>
          </a:prstGeom>
        </p:spPr>
      </p:pic>
      <p:pic>
        <p:nvPicPr>
          <p:cNvPr id="23" name="Picture 22">
            <a:extLst>
              <a:ext uri="{FF2B5EF4-FFF2-40B4-BE49-F238E27FC236}">
                <a16:creationId xmlns:a16="http://schemas.microsoft.com/office/drawing/2014/main" id="{1854CD67-4417-0E6F-F47B-867266DF79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82" y="0"/>
            <a:ext cx="9221675" cy="3981835"/>
          </a:xfrm>
          <a:prstGeom prst="rect">
            <a:avLst/>
          </a:prstGeom>
        </p:spPr>
      </p:pic>
      <p:pic>
        <p:nvPicPr>
          <p:cNvPr id="3" name="Picture 2">
            <a:extLst>
              <a:ext uri="{FF2B5EF4-FFF2-40B4-BE49-F238E27FC236}">
                <a16:creationId xmlns:a16="http://schemas.microsoft.com/office/drawing/2014/main" id="{CEE5B98D-5D0B-CAA8-C8C0-B969FE72AB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54200" y="114300"/>
            <a:ext cx="3636697" cy="487680"/>
          </a:xfrm>
          <a:prstGeom prst="rect">
            <a:avLst/>
          </a:prstGeom>
        </p:spPr>
      </p:pic>
      <p:pic>
        <p:nvPicPr>
          <p:cNvPr id="13" name="Picture 12">
            <a:extLst>
              <a:ext uri="{FF2B5EF4-FFF2-40B4-BE49-F238E27FC236}">
                <a16:creationId xmlns:a16="http://schemas.microsoft.com/office/drawing/2014/main" id="{B4434DD9-39A6-1BA0-C8BF-BC5EAF79E000}"/>
              </a:ext>
            </a:extLst>
          </p:cNvPr>
          <p:cNvPicPr>
            <a:picLocks noChangeAspect="1"/>
          </p:cNvPicPr>
          <p:nvPr/>
        </p:nvPicPr>
        <p:blipFill>
          <a:blip r:embed="rId7">
            <a:extLst>
              <a:ext uri="{28A0092B-C50C-407E-A947-70E740481C1C}">
                <a14:useLocalDpi xmlns:a14="http://schemas.microsoft.com/office/drawing/2010/main" val="0"/>
              </a:ext>
            </a:extLst>
          </a:blip>
          <a:srcRect t="8186"/>
          <a:stretch>
            <a:fillRect/>
          </a:stretch>
        </p:blipFill>
        <p:spPr>
          <a:xfrm>
            <a:off x="1288275" y="2400080"/>
            <a:ext cx="6720303" cy="1528524"/>
          </a:xfrm>
          <a:prstGeom prst="rect">
            <a:avLst/>
          </a:prstGeom>
          <a:ln>
            <a:solidFill>
              <a:schemeClr val="bg1">
                <a:lumMod val="50000"/>
              </a:schemeClr>
            </a:solidFill>
          </a:ln>
        </p:spPr>
      </p:pic>
      <p:cxnSp>
        <p:nvCxnSpPr>
          <p:cNvPr id="24" name="Straight Arrow Connector 23">
            <a:extLst>
              <a:ext uri="{FF2B5EF4-FFF2-40B4-BE49-F238E27FC236}">
                <a16:creationId xmlns:a16="http://schemas.microsoft.com/office/drawing/2014/main" id="{50F69B1E-7B90-1237-768E-97B135429B9D}"/>
              </a:ext>
            </a:extLst>
          </p:cNvPr>
          <p:cNvCxnSpPr/>
          <p:nvPr/>
        </p:nvCxnSpPr>
        <p:spPr>
          <a:xfrm>
            <a:off x="8229600" y="3464838"/>
            <a:ext cx="381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515BC388-782F-7C61-2839-6301EBB514AE}"/>
              </a:ext>
            </a:extLst>
          </p:cNvPr>
          <p:cNvSpPr txBox="1"/>
          <p:nvPr/>
        </p:nvSpPr>
        <p:spPr>
          <a:xfrm>
            <a:off x="8853985" y="2535318"/>
            <a:ext cx="9144000" cy="2585323"/>
          </a:xfrm>
          <a:prstGeom prst="rect">
            <a:avLst/>
          </a:prstGeom>
          <a:noFill/>
        </p:spPr>
        <p:txBody>
          <a:bodyPr wrap="square" lIns="91440" tIns="45720" rIns="91440" bIns="45720" rtlCol="0" anchor="t">
            <a:spAutoFit/>
          </a:bodyPr>
          <a:lstStyle/>
          <a:p>
            <a:pPr algn="just"/>
            <a:r>
              <a:rPr lang="en-US" sz="3600" dirty="0">
                <a:cs typeface="Times New Roman"/>
              </a:rPr>
              <a:t>Shows how many duplicate rows exist in the dataset and helps avoid repeated information.</a:t>
            </a:r>
          </a:p>
          <a:p>
            <a:pPr algn="just"/>
            <a:r>
              <a:rPr lang="en-US" sz="3600" dirty="0"/>
              <a:t>There are 0 duplicates, so no cleaning needed here.</a:t>
            </a:r>
            <a:endParaRPr lang="en-IN" sz="3600" dirty="0">
              <a:cs typeface="Times New Roman" panose="02020603050405020304" pitchFamily="18" charset="0"/>
            </a:endParaRPr>
          </a:p>
          <a:p>
            <a:pPr algn="just"/>
            <a:endParaRPr lang="en-IN">
              <a:ea typeface="Calibri"/>
              <a:cs typeface="Calibri"/>
            </a:endParaRPr>
          </a:p>
        </p:txBody>
      </p:sp>
      <p:pic>
        <p:nvPicPr>
          <p:cNvPr id="27" name="Picture 26">
            <a:extLst>
              <a:ext uri="{FF2B5EF4-FFF2-40B4-BE49-F238E27FC236}">
                <a16:creationId xmlns:a16="http://schemas.microsoft.com/office/drawing/2014/main" id="{277558ED-977F-433E-D06D-4172846130BE}"/>
              </a:ext>
            </a:extLst>
          </p:cNvPr>
          <p:cNvPicPr>
            <a:picLocks noChangeAspect="1"/>
          </p:cNvPicPr>
          <p:nvPr/>
        </p:nvPicPr>
        <p:blipFill>
          <a:blip r:embed="rId8"/>
          <a:stretch>
            <a:fillRect/>
          </a:stretch>
        </p:blipFill>
        <p:spPr>
          <a:xfrm>
            <a:off x="2292526" y="4563463"/>
            <a:ext cx="4662985" cy="4827753"/>
          </a:xfrm>
          <a:prstGeom prst="rect">
            <a:avLst/>
          </a:prstGeom>
          <a:ln>
            <a:solidFill>
              <a:schemeClr val="bg1">
                <a:lumMod val="50000"/>
              </a:schemeClr>
            </a:solidFill>
          </a:ln>
        </p:spPr>
      </p:pic>
      <p:cxnSp>
        <p:nvCxnSpPr>
          <p:cNvPr id="28" name="Straight Arrow Connector 27">
            <a:extLst>
              <a:ext uri="{FF2B5EF4-FFF2-40B4-BE49-F238E27FC236}">
                <a16:creationId xmlns:a16="http://schemas.microsoft.com/office/drawing/2014/main" id="{2AFA33B6-7AFE-1075-E714-0F800702D0CC}"/>
              </a:ext>
            </a:extLst>
          </p:cNvPr>
          <p:cNvCxnSpPr/>
          <p:nvPr/>
        </p:nvCxnSpPr>
        <p:spPr>
          <a:xfrm>
            <a:off x="7429500" y="6972300"/>
            <a:ext cx="381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C57E770C-8A34-1978-E1D4-13B7C02AB71D}"/>
              </a:ext>
            </a:extLst>
          </p:cNvPr>
          <p:cNvSpPr txBox="1"/>
          <p:nvPr/>
        </p:nvSpPr>
        <p:spPr>
          <a:xfrm>
            <a:off x="8420100" y="6210300"/>
            <a:ext cx="8801100" cy="2031325"/>
          </a:xfrm>
          <a:prstGeom prst="rect">
            <a:avLst/>
          </a:prstGeom>
          <a:noFill/>
        </p:spPr>
        <p:txBody>
          <a:bodyPr wrap="square" lIns="91440" tIns="45720" rIns="91440" bIns="45720" rtlCol="0" anchor="t">
            <a:spAutoFit/>
          </a:bodyPr>
          <a:lstStyle/>
          <a:p>
            <a:pPr algn="just"/>
            <a:r>
              <a:rPr lang="en-US" sz="3600" dirty="0">
                <a:cs typeface="Times New Roman" panose="02020603050405020304" pitchFamily="18" charset="0"/>
              </a:rPr>
              <a:t>Displays how many values are missing in each column so we can decide how to clean or fill them.</a:t>
            </a:r>
            <a:endParaRPr lang="en-IN" sz="3600" dirty="0">
              <a:ea typeface="Calibri"/>
              <a:cs typeface="Times New Roman" panose="02020603050405020304" pitchFamily="18" charset="0"/>
            </a:endParaRPr>
          </a:p>
          <a:p>
            <a:endParaRPr lang="en-IN"/>
          </a:p>
        </p:txBody>
      </p:sp>
    </p:spTree>
    <p:extLst>
      <p:ext uri="{BB962C8B-B14F-4D97-AF65-F5344CB8AC3E}">
        <p14:creationId xmlns:p14="http://schemas.microsoft.com/office/powerpoint/2010/main" val="339848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75C54-4C9C-9056-32F6-37B87D11D2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D883F8-2B80-48C6-C6D2-70D2F7F376BA}"/>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7EE263E9-CDE2-973C-511D-7587DDF47E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0037E74D-CE41-D38B-9E5F-A20DDAC59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203" y="4858432"/>
            <a:ext cx="10199739" cy="5441806"/>
          </a:xfrm>
          <a:prstGeom prst="rect">
            <a:avLst/>
          </a:prstGeom>
        </p:spPr>
      </p:pic>
      <p:pic>
        <p:nvPicPr>
          <p:cNvPr id="23" name="Picture 22">
            <a:extLst>
              <a:ext uri="{FF2B5EF4-FFF2-40B4-BE49-F238E27FC236}">
                <a16:creationId xmlns:a16="http://schemas.microsoft.com/office/drawing/2014/main" id="{CB9C3614-CACF-B737-C735-C06B415797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82" y="0"/>
            <a:ext cx="9221675" cy="3981835"/>
          </a:xfrm>
          <a:prstGeom prst="rect">
            <a:avLst/>
          </a:prstGeom>
        </p:spPr>
      </p:pic>
      <p:sp>
        <p:nvSpPr>
          <p:cNvPr id="3" name="TextBox 2">
            <a:extLst>
              <a:ext uri="{FF2B5EF4-FFF2-40B4-BE49-F238E27FC236}">
                <a16:creationId xmlns:a16="http://schemas.microsoft.com/office/drawing/2014/main" id="{58E0F987-BFA2-428E-EA53-C87C136763D2}"/>
              </a:ext>
            </a:extLst>
          </p:cNvPr>
          <p:cNvSpPr txBox="1"/>
          <p:nvPr/>
        </p:nvSpPr>
        <p:spPr>
          <a:xfrm>
            <a:off x="5522442" y="767222"/>
            <a:ext cx="7239000" cy="1446550"/>
          </a:xfrm>
          <a:prstGeom prst="rect">
            <a:avLst/>
          </a:prstGeom>
          <a:noFill/>
        </p:spPr>
        <p:txBody>
          <a:bodyPr wrap="square" lIns="91440" tIns="45720" rIns="91440" bIns="45720" rtlCol="0" anchor="t">
            <a:spAutoFit/>
          </a:bodyPr>
          <a:lstStyle/>
          <a:p>
            <a:r>
              <a:rPr lang="en-IN" sz="4400" b="1" dirty="0"/>
              <a:t>HANDLING MISSING VALUES</a:t>
            </a:r>
            <a:endParaRPr lang="en-IN" sz="4400" b="1" dirty="0">
              <a:ea typeface="Calibri"/>
              <a:cs typeface="Calibri"/>
            </a:endParaRPr>
          </a:p>
          <a:p>
            <a:endParaRPr lang="en-IN" sz="4400" b="1" dirty="0">
              <a:ea typeface="Calibri"/>
              <a:cs typeface="Calibri"/>
            </a:endParaRPr>
          </a:p>
        </p:txBody>
      </p:sp>
      <p:pic>
        <p:nvPicPr>
          <p:cNvPr id="5" name="Picture 4">
            <a:extLst>
              <a:ext uri="{FF2B5EF4-FFF2-40B4-BE49-F238E27FC236}">
                <a16:creationId xmlns:a16="http://schemas.microsoft.com/office/drawing/2014/main" id="{02F640BE-8793-282E-DE6D-9981E4DAFE6D}"/>
              </a:ext>
            </a:extLst>
          </p:cNvPr>
          <p:cNvPicPr>
            <a:picLocks noChangeAspect="1"/>
          </p:cNvPicPr>
          <p:nvPr/>
        </p:nvPicPr>
        <p:blipFill>
          <a:blip r:embed="rId6"/>
          <a:srcRect r="14170" b="6392"/>
          <a:stretch>
            <a:fillRect/>
          </a:stretch>
        </p:blipFill>
        <p:spPr>
          <a:xfrm>
            <a:off x="828722" y="2520061"/>
            <a:ext cx="9221675" cy="1731853"/>
          </a:xfrm>
          <a:prstGeom prst="rect">
            <a:avLst/>
          </a:prstGeom>
          <a:ln>
            <a:solidFill>
              <a:schemeClr val="bg1">
                <a:lumMod val="50000"/>
              </a:schemeClr>
            </a:solidFill>
          </a:ln>
        </p:spPr>
      </p:pic>
      <p:pic>
        <p:nvPicPr>
          <p:cNvPr id="12" name="Picture 11">
            <a:extLst>
              <a:ext uri="{FF2B5EF4-FFF2-40B4-BE49-F238E27FC236}">
                <a16:creationId xmlns:a16="http://schemas.microsoft.com/office/drawing/2014/main" id="{DA128D43-BF72-EB9E-8392-F56DA99CFAD7}"/>
              </a:ext>
            </a:extLst>
          </p:cNvPr>
          <p:cNvPicPr>
            <a:picLocks noChangeAspect="1"/>
          </p:cNvPicPr>
          <p:nvPr/>
        </p:nvPicPr>
        <p:blipFill>
          <a:blip r:embed="rId7"/>
          <a:stretch>
            <a:fillRect/>
          </a:stretch>
        </p:blipFill>
        <p:spPr>
          <a:xfrm>
            <a:off x="2743200" y="4818238"/>
            <a:ext cx="4409720" cy="4701540"/>
          </a:xfrm>
          <a:prstGeom prst="rect">
            <a:avLst/>
          </a:prstGeom>
          <a:ln>
            <a:solidFill>
              <a:schemeClr val="bg1">
                <a:lumMod val="50000"/>
              </a:schemeClr>
            </a:solidFill>
          </a:ln>
        </p:spPr>
      </p:pic>
      <p:cxnSp>
        <p:nvCxnSpPr>
          <p:cNvPr id="13" name="Straight Arrow Connector 12">
            <a:extLst>
              <a:ext uri="{FF2B5EF4-FFF2-40B4-BE49-F238E27FC236}">
                <a16:creationId xmlns:a16="http://schemas.microsoft.com/office/drawing/2014/main" id="{C4FC824C-FE7F-45D9-9F18-51A30E6337B3}"/>
              </a:ext>
            </a:extLst>
          </p:cNvPr>
          <p:cNvCxnSpPr/>
          <p:nvPr/>
        </p:nvCxnSpPr>
        <p:spPr>
          <a:xfrm>
            <a:off x="7543800" y="7048500"/>
            <a:ext cx="381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85549EE-4847-CB43-30BE-6890211C1742}"/>
              </a:ext>
            </a:extLst>
          </p:cNvPr>
          <p:cNvCxnSpPr>
            <a:cxnSpLocks/>
          </p:cNvCxnSpPr>
          <p:nvPr/>
        </p:nvCxnSpPr>
        <p:spPr>
          <a:xfrm>
            <a:off x="10287000" y="3379717"/>
            <a:ext cx="381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48A2C3CC-D8B7-69E9-9FAE-787CC2B51976}"/>
              </a:ext>
            </a:extLst>
          </p:cNvPr>
          <p:cNvSpPr txBox="1"/>
          <p:nvPr/>
        </p:nvSpPr>
        <p:spPr>
          <a:xfrm>
            <a:off x="10904603" y="2448556"/>
            <a:ext cx="7075720" cy="2308324"/>
          </a:xfrm>
          <a:prstGeom prst="rect">
            <a:avLst/>
          </a:prstGeom>
          <a:noFill/>
        </p:spPr>
        <p:txBody>
          <a:bodyPr wrap="square" rtlCol="0">
            <a:spAutoFit/>
          </a:bodyPr>
          <a:lstStyle/>
          <a:p>
            <a:pPr algn="just"/>
            <a:r>
              <a:rPr lang="en-US" sz="3600"/>
              <a:t>Missing values were handled by replacing numerical data with mean and categorical data with mode to maintain data consistency.</a:t>
            </a:r>
            <a:endParaRPr lang="en-IN" sz="3600"/>
          </a:p>
        </p:txBody>
      </p:sp>
      <p:sp>
        <p:nvSpPr>
          <p:cNvPr id="17" name="TextBox 16">
            <a:extLst>
              <a:ext uri="{FF2B5EF4-FFF2-40B4-BE49-F238E27FC236}">
                <a16:creationId xmlns:a16="http://schemas.microsoft.com/office/drawing/2014/main" id="{DA632241-D763-49D8-FBB2-BAC98C16FE95}"/>
              </a:ext>
            </a:extLst>
          </p:cNvPr>
          <p:cNvSpPr txBox="1"/>
          <p:nvPr/>
        </p:nvSpPr>
        <p:spPr>
          <a:xfrm>
            <a:off x="8467203" y="6328273"/>
            <a:ext cx="8305800" cy="1754326"/>
          </a:xfrm>
          <a:prstGeom prst="rect">
            <a:avLst/>
          </a:prstGeom>
          <a:noFill/>
        </p:spPr>
        <p:txBody>
          <a:bodyPr wrap="square" rtlCol="0">
            <a:spAutoFit/>
          </a:bodyPr>
          <a:lstStyle/>
          <a:p>
            <a:pPr algn="just"/>
            <a:r>
              <a:rPr lang="en-US" sz="3600"/>
              <a:t>After preprocessing, all missing values were validated and confirmed as zero across the dataset.</a:t>
            </a:r>
            <a:endParaRPr lang="en-IN" sz="3600"/>
          </a:p>
        </p:txBody>
      </p:sp>
    </p:spTree>
    <p:extLst>
      <p:ext uri="{BB962C8B-B14F-4D97-AF65-F5344CB8AC3E}">
        <p14:creationId xmlns:p14="http://schemas.microsoft.com/office/powerpoint/2010/main" val="4187530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109D4-3CA3-9D24-B2E4-26C9265E4305}"/>
              </a:ext>
            </a:extLst>
          </p:cNvPr>
          <p:cNvSpPr>
            <a:spLocks noGrp="1"/>
          </p:cNvSpPr>
          <p:nvPr>
            <p:ph type="title"/>
          </p:nvPr>
        </p:nvSpPr>
        <p:spPr>
          <a:xfrm>
            <a:off x="4826409" y="274638"/>
            <a:ext cx="6238568" cy="1143000"/>
          </a:xfrm>
        </p:spPr>
        <p:txBody>
          <a:bodyPr/>
          <a:lstStyle/>
          <a:p>
            <a:r>
              <a:rPr lang="en-US" b="1" dirty="0">
                <a:ea typeface="Calibri"/>
                <a:cs typeface="Calibri"/>
              </a:rPr>
              <a:t>PIVOT TABLE:</a:t>
            </a:r>
            <a:endParaRPr lang="en-US" b="1" dirty="0"/>
          </a:p>
        </p:txBody>
      </p:sp>
      <p:pic>
        <p:nvPicPr>
          <p:cNvPr id="3" name="Picture 2" descr="A screenshot of a computer&#10;&#10;AI-generated content may be incorrect.">
            <a:extLst>
              <a:ext uri="{FF2B5EF4-FFF2-40B4-BE49-F238E27FC236}">
                <a16:creationId xmlns:a16="http://schemas.microsoft.com/office/drawing/2014/main" id="{11F771C8-72E3-4486-26C8-9310BC532FA6}"/>
              </a:ext>
            </a:extLst>
          </p:cNvPr>
          <p:cNvPicPr>
            <a:picLocks noChangeAspect="1"/>
          </p:cNvPicPr>
          <p:nvPr/>
        </p:nvPicPr>
        <p:blipFill>
          <a:blip r:embed="rId2"/>
          <a:stretch>
            <a:fillRect/>
          </a:stretch>
        </p:blipFill>
        <p:spPr>
          <a:xfrm>
            <a:off x="817852" y="1419946"/>
            <a:ext cx="7693026" cy="6130925"/>
          </a:xfrm>
          <a:prstGeom prst="rect">
            <a:avLst/>
          </a:prstGeom>
        </p:spPr>
      </p:pic>
      <p:sp>
        <p:nvSpPr>
          <p:cNvPr id="4" name="TextBox 3">
            <a:extLst>
              <a:ext uri="{FF2B5EF4-FFF2-40B4-BE49-F238E27FC236}">
                <a16:creationId xmlns:a16="http://schemas.microsoft.com/office/drawing/2014/main" id="{70CA9FBD-1095-34FF-D3CF-D50D6F66C4DD}"/>
              </a:ext>
            </a:extLst>
          </p:cNvPr>
          <p:cNvSpPr txBox="1"/>
          <p:nvPr/>
        </p:nvSpPr>
        <p:spPr>
          <a:xfrm>
            <a:off x="484909" y="8009380"/>
            <a:ext cx="800094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a:t>
            </a:r>
            <a:r>
              <a:rPr lang="en-US" sz="2400" dirty="0">
                <a:ea typeface="+mn-lt"/>
                <a:cs typeface="+mn-lt"/>
              </a:rPr>
              <a:t> Some locations have higher average fees, meaning colleges there are more expensive.</a:t>
            </a:r>
            <a:endParaRPr lang="en-US" sz="2400" dirty="0">
              <a:ea typeface="Calibri"/>
              <a:cs typeface="Calibri"/>
            </a:endParaRPr>
          </a:p>
          <a:p>
            <a:endParaRPr lang="en-US" sz="2400" dirty="0">
              <a:ea typeface="Calibri"/>
              <a:cs typeface="Calibri"/>
            </a:endParaRPr>
          </a:p>
          <a:p>
            <a:endParaRPr lang="en-US"/>
          </a:p>
          <a:p>
            <a:pPr algn="l"/>
            <a:endParaRPr lang="en-US" dirty="0">
              <a:ea typeface="Calibri"/>
              <a:cs typeface="Calibri"/>
            </a:endParaRPr>
          </a:p>
        </p:txBody>
      </p:sp>
      <p:pic>
        <p:nvPicPr>
          <p:cNvPr id="5" name="Picture 4" descr="A screenshot of a computer&#10;&#10;AI-generated content may be incorrect.">
            <a:extLst>
              <a:ext uri="{FF2B5EF4-FFF2-40B4-BE49-F238E27FC236}">
                <a16:creationId xmlns:a16="http://schemas.microsoft.com/office/drawing/2014/main" id="{13FC92CB-5B86-586E-3832-24721342FCF3}"/>
              </a:ext>
            </a:extLst>
          </p:cNvPr>
          <p:cNvPicPr>
            <a:picLocks noChangeAspect="1"/>
          </p:cNvPicPr>
          <p:nvPr/>
        </p:nvPicPr>
        <p:blipFill>
          <a:blip r:embed="rId3"/>
          <a:stretch>
            <a:fillRect/>
          </a:stretch>
        </p:blipFill>
        <p:spPr>
          <a:xfrm>
            <a:off x="8996823" y="1394030"/>
            <a:ext cx="7410450" cy="6153150"/>
          </a:xfrm>
          <a:prstGeom prst="rect">
            <a:avLst/>
          </a:prstGeom>
        </p:spPr>
      </p:pic>
      <p:sp>
        <p:nvSpPr>
          <p:cNvPr id="7" name="TextBox 6">
            <a:extLst>
              <a:ext uri="{FF2B5EF4-FFF2-40B4-BE49-F238E27FC236}">
                <a16:creationId xmlns:a16="http://schemas.microsoft.com/office/drawing/2014/main" id="{72C9052F-3F4F-F380-4C3E-67EFC8DF3132}"/>
              </a:ext>
            </a:extLst>
          </p:cNvPr>
          <p:cNvSpPr txBox="1"/>
          <p:nvPr/>
        </p:nvSpPr>
        <p:spPr>
          <a:xfrm>
            <a:off x="9770806" y="8277532"/>
            <a:ext cx="72045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Most locations contain more private colleges than government colleges.</a:t>
            </a:r>
            <a:endParaRPr lang="en-US" sz="2400">
              <a:ea typeface="Calibri"/>
              <a:cs typeface="Calibri"/>
            </a:endParaRPr>
          </a:p>
        </p:txBody>
      </p:sp>
      <p:pic>
        <p:nvPicPr>
          <p:cNvPr id="9" name="Picture 8" descr="A black and red gradient&#10;&#10;AI-generated content may be incorrect.">
            <a:extLst>
              <a:ext uri="{FF2B5EF4-FFF2-40B4-BE49-F238E27FC236}">
                <a16:creationId xmlns:a16="http://schemas.microsoft.com/office/drawing/2014/main" id="{8F225367-9799-62B4-DEE7-D1776227AE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1" name="Picture 10" descr="A black background with red lines&#10;&#10;AI-generated content may be incorrect.">
            <a:extLst>
              <a:ext uri="{FF2B5EF4-FFF2-40B4-BE49-F238E27FC236}">
                <a16:creationId xmlns:a16="http://schemas.microsoft.com/office/drawing/2014/main" id="{C67F242F-4B4C-9223-6419-FECA0303EE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6203" y="4858432"/>
            <a:ext cx="10199739" cy="5441806"/>
          </a:xfrm>
          <a:prstGeom prst="rect">
            <a:avLst/>
          </a:prstGeom>
        </p:spPr>
      </p:pic>
      <p:pic>
        <p:nvPicPr>
          <p:cNvPr id="13" name="Picture 12" descr="A black and red background&#10;&#10;AI-generated content may be incorrect.">
            <a:extLst>
              <a:ext uri="{FF2B5EF4-FFF2-40B4-BE49-F238E27FC236}">
                <a16:creationId xmlns:a16="http://schemas.microsoft.com/office/drawing/2014/main" id="{5E0F0374-3FD9-6650-8300-15E7F8B542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5" y="0"/>
            <a:ext cx="6548530" cy="2820400"/>
          </a:xfrm>
          <a:prstGeom prst="rect">
            <a:avLst/>
          </a:prstGeom>
        </p:spPr>
      </p:pic>
    </p:spTree>
    <p:extLst>
      <p:ext uri="{BB962C8B-B14F-4D97-AF65-F5344CB8AC3E}">
        <p14:creationId xmlns:p14="http://schemas.microsoft.com/office/powerpoint/2010/main" val="554684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2F6EB-DD72-5B21-2D79-C6EEE06932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28BF20-C21D-BBB3-1399-9ED63B6086F4}"/>
              </a:ext>
            </a:extLst>
          </p:cNvPr>
          <p:cNvSpPr/>
          <p:nvPr/>
        </p:nvSpPr>
        <p:spPr>
          <a:xfrm flipV="1">
            <a:off x="10185861" y="17937377"/>
            <a:ext cx="7227916" cy="15982139"/>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CC7CFA05-39BE-767E-5FD4-7465198E89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7734300"/>
            <a:ext cx="2454337" cy="2560320"/>
          </a:xfrm>
          <a:prstGeom prst="rect">
            <a:avLst/>
          </a:prstGeom>
        </p:spPr>
      </p:pic>
      <p:pic>
        <p:nvPicPr>
          <p:cNvPr id="19" name="Picture 18">
            <a:extLst>
              <a:ext uri="{FF2B5EF4-FFF2-40B4-BE49-F238E27FC236}">
                <a16:creationId xmlns:a16="http://schemas.microsoft.com/office/drawing/2014/main" id="{7F45D68F-6173-6725-0F39-71EF988F9D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3706" y="7658100"/>
            <a:ext cx="4952236" cy="2642137"/>
          </a:xfrm>
          <a:prstGeom prst="rect">
            <a:avLst/>
          </a:prstGeom>
        </p:spPr>
      </p:pic>
      <p:pic>
        <p:nvPicPr>
          <p:cNvPr id="23" name="Picture 22">
            <a:extLst>
              <a:ext uri="{FF2B5EF4-FFF2-40B4-BE49-F238E27FC236}">
                <a16:creationId xmlns:a16="http://schemas.microsoft.com/office/drawing/2014/main" id="{D30C548D-300B-B794-8D27-78040F98E5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96" y="-13237"/>
            <a:ext cx="7543801" cy="3257344"/>
          </a:xfrm>
          <a:prstGeom prst="rect">
            <a:avLst/>
          </a:prstGeom>
        </p:spPr>
      </p:pic>
      <p:sp>
        <p:nvSpPr>
          <p:cNvPr id="3" name="TextBox 2">
            <a:extLst>
              <a:ext uri="{FF2B5EF4-FFF2-40B4-BE49-F238E27FC236}">
                <a16:creationId xmlns:a16="http://schemas.microsoft.com/office/drawing/2014/main" id="{7EF2E132-5DEF-7F19-821A-547D43C414EC}"/>
              </a:ext>
            </a:extLst>
          </p:cNvPr>
          <p:cNvSpPr txBox="1"/>
          <p:nvPr/>
        </p:nvSpPr>
        <p:spPr>
          <a:xfrm>
            <a:off x="5642272" y="728825"/>
            <a:ext cx="7543800" cy="1133594"/>
          </a:xfrm>
          <a:prstGeom prst="rect">
            <a:avLst/>
          </a:prstGeom>
          <a:noFill/>
        </p:spPr>
        <p:txBody>
          <a:bodyPr wrap="square" rtlCol="0">
            <a:spAutoFit/>
          </a:bodyPr>
          <a:lstStyle/>
          <a:p>
            <a:r>
              <a:rPr lang="en-IN" sz="6600" b="1">
                <a:latin typeface="+mj-lt"/>
              </a:rPr>
              <a:t>DATA VISUALIZATION</a:t>
            </a:r>
          </a:p>
        </p:txBody>
      </p:sp>
      <p:sp>
        <p:nvSpPr>
          <p:cNvPr id="32" name="Rectangle 7">
            <a:extLst>
              <a:ext uri="{FF2B5EF4-FFF2-40B4-BE49-F238E27FC236}">
                <a16:creationId xmlns:a16="http://schemas.microsoft.com/office/drawing/2014/main" id="{BC4E34B7-6461-211B-0031-605BD077BD10}"/>
              </a:ext>
            </a:extLst>
          </p:cNvPr>
          <p:cNvSpPr>
            <a:spLocks noChangeArrowheads="1"/>
          </p:cNvSpPr>
          <p:nvPr/>
        </p:nvSpPr>
        <p:spPr bwMode="auto">
          <a:xfrm>
            <a:off x="10439400" y="6370218"/>
            <a:ext cx="692311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The chart shows that </a:t>
            </a:r>
            <a:r>
              <a:rPr kumimoji="0" lang="en-US" altLang="en-US" sz="2400" b="1" i="0" u="none" strike="noStrike" cap="none" normalizeH="0" baseline="0">
                <a:ln>
                  <a:noFill/>
                </a:ln>
                <a:solidFill>
                  <a:schemeClr val="tx1"/>
                </a:solidFill>
                <a:effectLst/>
                <a:latin typeface="Arial" panose="020B0604020202020204" pitchFamily="34" charset="0"/>
              </a:rPr>
              <a:t>JEE Main and MHT-CET–related exams are the most dominant entrance pathways</a:t>
            </a:r>
            <a:r>
              <a:rPr kumimoji="0" lang="en-US" altLang="en-US" sz="2400" b="0" i="0" u="none" strike="noStrike" cap="none" normalizeH="0" baseline="0">
                <a:ln>
                  <a:noFill/>
                </a:ln>
                <a:solidFill>
                  <a:schemeClr val="tx1"/>
                </a:solidFill>
                <a:effectLst/>
                <a:latin typeface="Arial" panose="020B0604020202020204" pitchFamily="34" charset="0"/>
              </a:rPr>
              <a:t>, followed by board-linked exams like CBSE/Tamil Nadu, while other exams appear less frequently, indicating more specialized or region-specific admissions.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33" name="Rectangle 8">
            <a:extLst>
              <a:ext uri="{FF2B5EF4-FFF2-40B4-BE49-F238E27FC236}">
                <a16:creationId xmlns:a16="http://schemas.microsoft.com/office/drawing/2014/main" id="{02591AB0-4547-8C64-B788-AA16EC070C63}"/>
              </a:ext>
            </a:extLst>
          </p:cNvPr>
          <p:cNvSpPr>
            <a:spLocks noChangeArrowheads="1"/>
          </p:cNvSpPr>
          <p:nvPr/>
        </p:nvSpPr>
        <p:spPr bwMode="auto">
          <a:xfrm>
            <a:off x="2154382" y="6503939"/>
            <a:ext cx="537560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The fee distribution is </a:t>
            </a:r>
            <a:r>
              <a:rPr kumimoji="0" lang="en-US" altLang="en-US" sz="2400" b="1" i="0" u="none" strike="noStrike" cap="none" normalizeH="0" baseline="0">
                <a:ln>
                  <a:noFill/>
                </a:ln>
                <a:solidFill>
                  <a:schemeClr val="tx1"/>
                </a:solidFill>
                <a:effectLst/>
                <a:latin typeface="Arial" panose="020B0604020202020204" pitchFamily="34" charset="0"/>
              </a:rPr>
              <a:t>right-skewed</a:t>
            </a:r>
            <a:r>
              <a:rPr kumimoji="0" lang="en-US" altLang="en-US" sz="2400" b="0" i="0" u="none" strike="noStrike" cap="none" normalizeH="0" baseline="0">
                <a:ln>
                  <a:noFill/>
                </a:ln>
                <a:solidFill>
                  <a:schemeClr val="tx1"/>
                </a:solidFill>
                <a:effectLst/>
                <a:latin typeface="Arial" panose="020B0604020202020204" pitchFamily="34" charset="0"/>
              </a:rPr>
              <a:t>, with most institutions charging lower fees and a few having significantly higher fees as outliers.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Arial" panose="020B0604020202020204" pitchFamily="34" charset="0"/>
            </a:endParaRPr>
          </a:p>
        </p:txBody>
      </p:sp>
      <p:pic>
        <p:nvPicPr>
          <p:cNvPr id="6" name="Content Placeholder 5" descr="A graph of a number of bars&#10;&#10;AI-generated content may be incorrect.">
            <a:extLst>
              <a:ext uri="{FF2B5EF4-FFF2-40B4-BE49-F238E27FC236}">
                <a16:creationId xmlns:a16="http://schemas.microsoft.com/office/drawing/2014/main" id="{B46462D2-068F-B216-891F-2F6C616BE75C}"/>
              </a:ext>
            </a:extLst>
          </p:cNvPr>
          <p:cNvPicPr>
            <a:picLocks noGrp="1" noChangeAspect="1"/>
          </p:cNvPicPr>
          <p:nvPr>
            <p:ph sz="half" idx="1"/>
          </p:nvPr>
        </p:nvPicPr>
        <p:blipFill>
          <a:blip r:embed="rId6"/>
          <a:stretch>
            <a:fillRect/>
          </a:stretch>
        </p:blipFill>
        <p:spPr>
          <a:xfrm>
            <a:off x="2107175" y="3606585"/>
            <a:ext cx="5412044" cy="3066507"/>
          </a:xfrm>
          <a:prstGeom prst="rect">
            <a:avLst/>
          </a:prstGeom>
        </p:spPr>
      </p:pic>
      <p:pic>
        <p:nvPicPr>
          <p:cNvPr id="12" name="Content Placeholder 11" descr="A blue bar graph with white text&#10;&#10;AI-generated content may be incorrect.">
            <a:extLst>
              <a:ext uri="{FF2B5EF4-FFF2-40B4-BE49-F238E27FC236}">
                <a16:creationId xmlns:a16="http://schemas.microsoft.com/office/drawing/2014/main" id="{963FC759-2F2F-FE1F-7099-1F418E088C23}"/>
              </a:ext>
            </a:extLst>
          </p:cNvPr>
          <p:cNvPicPr>
            <a:picLocks noGrp="1" noChangeAspect="1"/>
          </p:cNvPicPr>
          <p:nvPr>
            <p:ph sz="half" idx="2"/>
          </p:nvPr>
        </p:nvPicPr>
        <p:blipFill>
          <a:blip r:embed="rId7"/>
          <a:stretch>
            <a:fillRect/>
          </a:stretch>
        </p:blipFill>
        <p:spPr>
          <a:xfrm>
            <a:off x="10538338" y="3382047"/>
            <a:ext cx="5587180" cy="2990171"/>
          </a:xfrm>
          <a:prstGeom prst="rect">
            <a:avLst/>
          </a:prstGeom>
        </p:spPr>
      </p:pic>
      <p:sp>
        <p:nvSpPr>
          <p:cNvPr id="4" name="TextBox 3">
            <a:extLst>
              <a:ext uri="{FF2B5EF4-FFF2-40B4-BE49-F238E27FC236}">
                <a16:creationId xmlns:a16="http://schemas.microsoft.com/office/drawing/2014/main" id="{C9E5C168-5784-D603-9622-37C5485E475F}"/>
              </a:ext>
            </a:extLst>
          </p:cNvPr>
          <p:cNvSpPr txBox="1"/>
          <p:nvPr/>
        </p:nvSpPr>
        <p:spPr>
          <a:xfrm>
            <a:off x="7318886" y="2336855"/>
            <a:ext cx="31211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Calibri"/>
                <a:cs typeface="Calibri"/>
              </a:rPr>
              <a:t>UNIVARITE ANALYSIS</a:t>
            </a:r>
            <a:r>
              <a:rPr lang="en-US" sz="2400" dirty="0">
                <a:ea typeface="Calibri"/>
                <a:cs typeface="Calibri"/>
              </a:rPr>
              <a:t>:</a:t>
            </a:r>
          </a:p>
        </p:txBody>
      </p:sp>
    </p:spTree>
    <p:extLst>
      <p:ext uri="{BB962C8B-B14F-4D97-AF65-F5344CB8AC3E}">
        <p14:creationId xmlns:p14="http://schemas.microsoft.com/office/powerpoint/2010/main" val="2776341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F45B9-F241-972D-6BAC-08AE044B04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93BAF8-02D5-3B5F-4021-8BE6EE7E20A7}"/>
              </a:ext>
            </a:extLst>
          </p:cNvPr>
          <p:cNvSpPr/>
          <p:nvPr/>
        </p:nvSpPr>
        <p:spPr>
          <a:xfrm>
            <a:off x="-34596" y="76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7E6ACE9A-A8A3-EB61-421C-12E3EB7F33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54B73332-544D-7B02-DF63-D8B9A8841B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8754" y="5905500"/>
            <a:ext cx="8237188" cy="4394738"/>
          </a:xfrm>
          <a:prstGeom prst="rect">
            <a:avLst/>
          </a:prstGeom>
        </p:spPr>
      </p:pic>
      <p:pic>
        <p:nvPicPr>
          <p:cNvPr id="23" name="Picture 22">
            <a:extLst>
              <a:ext uri="{FF2B5EF4-FFF2-40B4-BE49-F238E27FC236}">
                <a16:creationId xmlns:a16="http://schemas.microsoft.com/office/drawing/2014/main" id="{AD02D429-67C1-2170-0180-75988E51CA55}"/>
              </a:ext>
            </a:extLst>
          </p:cNvPr>
          <p:cNvPicPr>
            <a:picLocks noChangeAspect="1"/>
          </p:cNvPicPr>
          <p:nvPr/>
        </p:nvPicPr>
        <p:blipFill>
          <a:blip r:embed="rId5" cstate="print">
            <a:extLst>
              <a:ext uri="{28A0092B-C50C-407E-A947-70E740481C1C}">
                <a14:useLocalDpi xmlns:a14="http://schemas.microsoft.com/office/drawing/2010/main" val="0"/>
              </a:ext>
            </a:extLst>
          </a:blip>
          <a:srcRect l="324" t="1560" r="-115" b="-267"/>
          <a:stretch>
            <a:fillRect/>
          </a:stretch>
        </p:blipFill>
        <p:spPr>
          <a:xfrm>
            <a:off x="-8602" y="40674"/>
            <a:ext cx="8012791" cy="3422273"/>
          </a:xfrm>
          <a:prstGeom prst="rect">
            <a:avLst/>
          </a:prstGeom>
        </p:spPr>
      </p:pic>
      <p:sp>
        <p:nvSpPr>
          <p:cNvPr id="7" name="Rectangle 1">
            <a:extLst>
              <a:ext uri="{FF2B5EF4-FFF2-40B4-BE49-F238E27FC236}">
                <a16:creationId xmlns:a16="http://schemas.microsoft.com/office/drawing/2014/main" id="{0E21AF01-158A-73CD-6E21-EADBFF1B72FF}"/>
              </a:ext>
            </a:extLst>
          </p:cNvPr>
          <p:cNvSpPr>
            <a:spLocks noGrp="1" noChangeArrowheads="1"/>
          </p:cNvSpPr>
          <p:nvPr>
            <p:ph type="title"/>
          </p:nvPr>
        </p:nvSpPr>
        <p:spPr bwMode="auto">
          <a:xfrm>
            <a:off x="4648200" y="6970068"/>
            <a:ext cx="823718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The chart shows that </a:t>
            </a:r>
            <a:r>
              <a:rPr kumimoji="0" lang="en-US" altLang="en-US" sz="2400" b="1" i="0" u="none" strike="noStrike" cap="none" normalizeH="0" baseline="0">
                <a:ln>
                  <a:noFill/>
                </a:ln>
                <a:solidFill>
                  <a:schemeClr val="tx1"/>
                </a:solidFill>
                <a:effectLst/>
                <a:latin typeface="Arial" panose="020B0604020202020204" pitchFamily="34" charset="0"/>
              </a:rPr>
              <a:t>private colleges dominate the dataset, making up nearly four-fifths of institutions, while government colleges form a much smaller share</a:t>
            </a:r>
            <a:r>
              <a:rPr kumimoji="0" lang="en-US" altLang="en-US" sz="2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Arial" panose="020B0604020202020204" pitchFamily="34" charset="0"/>
            </a:endParaRPr>
          </a:p>
        </p:txBody>
      </p:sp>
      <p:pic>
        <p:nvPicPr>
          <p:cNvPr id="9" name="Content Placeholder 8" descr="A blue and orange pie chart&#10;&#10;AI-generated content may be incorrect.">
            <a:extLst>
              <a:ext uri="{FF2B5EF4-FFF2-40B4-BE49-F238E27FC236}">
                <a16:creationId xmlns:a16="http://schemas.microsoft.com/office/drawing/2014/main" id="{1F10150B-D4FD-CD1C-125F-A99062BE6261}"/>
              </a:ext>
            </a:extLst>
          </p:cNvPr>
          <p:cNvPicPr>
            <a:picLocks noGrp="1" noChangeAspect="1"/>
          </p:cNvPicPr>
          <p:nvPr>
            <p:ph idx="1"/>
          </p:nvPr>
        </p:nvPicPr>
        <p:blipFill>
          <a:blip r:embed="rId6"/>
          <a:stretch>
            <a:fillRect/>
          </a:stretch>
        </p:blipFill>
        <p:spPr>
          <a:xfrm>
            <a:off x="5719203" y="2549629"/>
            <a:ext cx="6241223" cy="4424567"/>
          </a:xfrm>
          <a:prstGeom prst="rect">
            <a:avLst/>
          </a:prstGeom>
        </p:spPr>
      </p:pic>
      <p:sp>
        <p:nvSpPr>
          <p:cNvPr id="5" name="TextBox 4">
            <a:extLst>
              <a:ext uri="{FF2B5EF4-FFF2-40B4-BE49-F238E27FC236}">
                <a16:creationId xmlns:a16="http://schemas.microsoft.com/office/drawing/2014/main" id="{EF5B6C55-3453-ADB7-0CBD-3D3852673733}"/>
              </a:ext>
            </a:extLst>
          </p:cNvPr>
          <p:cNvSpPr txBox="1"/>
          <p:nvPr/>
        </p:nvSpPr>
        <p:spPr>
          <a:xfrm>
            <a:off x="7761338" y="1751371"/>
            <a:ext cx="26915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Calibri"/>
                <a:cs typeface="Calibri"/>
              </a:rPr>
              <a:t>COLLEGE TYPES:</a:t>
            </a:r>
            <a:endParaRPr lang="en-US" sz="2400" b="1" dirty="0"/>
          </a:p>
        </p:txBody>
      </p:sp>
    </p:spTree>
    <p:extLst>
      <p:ext uri="{BB962C8B-B14F-4D97-AF65-F5344CB8AC3E}">
        <p14:creationId xmlns:p14="http://schemas.microsoft.com/office/powerpoint/2010/main" val="993928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EEAFE-48A4-69F3-D9EA-5DE85CF9E1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5D3659-3100-EF39-A36B-3A08DF063B81}"/>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4CC723EF-87F2-F38E-17B1-7E7AA4A37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7353300"/>
            <a:ext cx="2819566" cy="2941320"/>
          </a:xfrm>
          <a:prstGeom prst="rect">
            <a:avLst/>
          </a:prstGeom>
        </p:spPr>
      </p:pic>
      <p:pic>
        <p:nvPicPr>
          <p:cNvPr id="19" name="Picture 18">
            <a:extLst>
              <a:ext uri="{FF2B5EF4-FFF2-40B4-BE49-F238E27FC236}">
                <a16:creationId xmlns:a16="http://schemas.microsoft.com/office/drawing/2014/main" id="{7AEFBBBB-B471-6C05-301D-237868C65D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6771" y="6222655"/>
            <a:ext cx="7998942" cy="4267628"/>
          </a:xfrm>
          <a:prstGeom prst="rect">
            <a:avLst/>
          </a:prstGeom>
        </p:spPr>
      </p:pic>
      <p:pic>
        <p:nvPicPr>
          <p:cNvPr id="23" name="Picture 22">
            <a:extLst>
              <a:ext uri="{FF2B5EF4-FFF2-40B4-BE49-F238E27FC236}">
                <a16:creationId xmlns:a16="http://schemas.microsoft.com/office/drawing/2014/main" id="{522B56A1-14BD-2ED8-44D5-EDFE85ABFF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96" y="-28935"/>
            <a:ext cx="7323684" cy="3162300"/>
          </a:xfrm>
          <a:prstGeom prst="rect">
            <a:avLst/>
          </a:prstGeom>
        </p:spPr>
      </p:pic>
      <p:sp>
        <p:nvSpPr>
          <p:cNvPr id="9" name="Rectangle 1">
            <a:extLst>
              <a:ext uri="{FF2B5EF4-FFF2-40B4-BE49-F238E27FC236}">
                <a16:creationId xmlns:a16="http://schemas.microsoft.com/office/drawing/2014/main" id="{D82B0E40-1586-B769-CC02-929BADC18467}"/>
              </a:ext>
            </a:extLst>
          </p:cNvPr>
          <p:cNvSpPr>
            <a:spLocks noChangeArrowheads="1"/>
          </p:cNvSpPr>
          <p:nvPr/>
        </p:nvSpPr>
        <p:spPr bwMode="auto">
          <a:xfrm>
            <a:off x="1219200" y="7158398"/>
            <a:ext cx="7467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a:ln>
                  <a:noFill/>
                </a:ln>
                <a:solidFill>
                  <a:schemeClr val="tx1"/>
                </a:solidFill>
                <a:effectLst/>
                <a:latin typeface="Arial" panose="020B0604020202020204" pitchFamily="34" charset="0"/>
              </a:rPr>
              <a:t>Government and Private colleges have similar median fees, but Private colleges show greater variability with more high-fee outliers.</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445DB9EB-607F-4EAD-AA19-5C6CF2020A69}"/>
              </a:ext>
            </a:extLst>
          </p:cNvPr>
          <p:cNvSpPr>
            <a:spLocks noChangeArrowheads="1"/>
          </p:cNvSpPr>
          <p:nvPr/>
        </p:nvSpPr>
        <p:spPr bwMode="auto">
          <a:xfrm>
            <a:off x="9884489" y="7129671"/>
            <a:ext cx="7772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a:ln>
                  <a:noFill/>
                </a:ln>
                <a:solidFill>
                  <a:schemeClr val="tx1"/>
                </a:solidFill>
                <a:effectLst/>
                <a:latin typeface="Arial" panose="020B0604020202020204" pitchFamily="34" charset="0"/>
              </a:rPr>
              <a:t>There is a weak negative relationship between fees and number of courses, with most colleges offering fewer courses at lower fee ranges.</a:t>
            </a:r>
            <a:endParaRPr kumimoji="0" lang="en-US" altLang="en-US" sz="2400" b="0" i="0" u="none" strike="noStrike" cap="none" normalizeH="0" baseline="0">
              <a:ln>
                <a:noFill/>
              </a:ln>
              <a:solidFill>
                <a:schemeClr val="tx1"/>
              </a:solidFill>
              <a:effectLst/>
              <a:latin typeface="Arial" panose="020B0604020202020204" pitchFamily="34" charset="0"/>
            </a:endParaRPr>
          </a:p>
        </p:txBody>
      </p:sp>
      <p:pic>
        <p:nvPicPr>
          <p:cNvPr id="10" name="Content Placeholder 9" descr="A diagram of blue dots&#10;&#10;AI-generated content may be incorrect.">
            <a:extLst>
              <a:ext uri="{FF2B5EF4-FFF2-40B4-BE49-F238E27FC236}">
                <a16:creationId xmlns:a16="http://schemas.microsoft.com/office/drawing/2014/main" id="{059F5696-8330-DC64-6F54-612B66D69680}"/>
              </a:ext>
            </a:extLst>
          </p:cNvPr>
          <p:cNvPicPr>
            <a:picLocks noGrp="1" noChangeAspect="1"/>
          </p:cNvPicPr>
          <p:nvPr>
            <p:ph sz="half" idx="2"/>
          </p:nvPr>
        </p:nvPicPr>
        <p:blipFill>
          <a:blip r:embed="rId6"/>
          <a:stretch>
            <a:fillRect/>
          </a:stretch>
        </p:blipFill>
        <p:spPr>
          <a:xfrm>
            <a:off x="10851740" y="2628076"/>
            <a:ext cx="6508955" cy="4258452"/>
          </a:xfrm>
          <a:prstGeom prst="rect">
            <a:avLst/>
          </a:prstGeom>
        </p:spPr>
      </p:pic>
      <p:pic>
        <p:nvPicPr>
          <p:cNvPr id="16" name="Content Placeholder 15" descr="A chart with yellow squares&#10;&#10;AI-generated content may be incorrect.">
            <a:extLst>
              <a:ext uri="{FF2B5EF4-FFF2-40B4-BE49-F238E27FC236}">
                <a16:creationId xmlns:a16="http://schemas.microsoft.com/office/drawing/2014/main" id="{9DA5193F-A6B6-9F7E-B999-76B72F9597FE}"/>
              </a:ext>
            </a:extLst>
          </p:cNvPr>
          <p:cNvPicPr>
            <a:picLocks noGrp="1" noChangeAspect="1"/>
          </p:cNvPicPr>
          <p:nvPr>
            <p:ph sz="half" idx="1"/>
          </p:nvPr>
        </p:nvPicPr>
        <p:blipFill>
          <a:blip r:embed="rId7"/>
          <a:stretch>
            <a:fillRect/>
          </a:stretch>
        </p:blipFill>
        <p:spPr>
          <a:xfrm>
            <a:off x="1535675" y="2882535"/>
            <a:ext cx="7320116" cy="4007632"/>
          </a:xfrm>
          <a:prstGeom prst="rect">
            <a:avLst/>
          </a:prstGeom>
        </p:spPr>
      </p:pic>
      <p:sp>
        <p:nvSpPr>
          <p:cNvPr id="3" name="TextBox 2">
            <a:extLst>
              <a:ext uri="{FF2B5EF4-FFF2-40B4-BE49-F238E27FC236}">
                <a16:creationId xmlns:a16="http://schemas.microsoft.com/office/drawing/2014/main" id="{A0B4B960-792E-ECF4-F97B-DCCF9E9CBA28}"/>
              </a:ext>
            </a:extLst>
          </p:cNvPr>
          <p:cNvSpPr txBox="1"/>
          <p:nvPr/>
        </p:nvSpPr>
        <p:spPr>
          <a:xfrm>
            <a:off x="7145657" y="1500902"/>
            <a:ext cx="54808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Calibri"/>
                <a:cs typeface="Calibri"/>
              </a:rPr>
              <a:t>BIVARIATE ANALYSIS:</a:t>
            </a:r>
            <a:endParaRPr lang="en-US" sz="2800" b="1"/>
          </a:p>
        </p:txBody>
      </p:sp>
      <p:sp>
        <p:nvSpPr>
          <p:cNvPr id="4" name="TextBox 3">
            <a:extLst>
              <a:ext uri="{FF2B5EF4-FFF2-40B4-BE49-F238E27FC236}">
                <a16:creationId xmlns:a16="http://schemas.microsoft.com/office/drawing/2014/main" id="{FF3C04EC-1C34-9916-2AB0-F447EAE65FDD}"/>
              </a:ext>
            </a:extLst>
          </p:cNvPr>
          <p:cNvSpPr txBox="1"/>
          <p:nvPr/>
        </p:nvSpPr>
        <p:spPr>
          <a:xfrm>
            <a:off x="2986548" y="2359742"/>
            <a:ext cx="47932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Calibri"/>
                <a:cs typeface="Calibri"/>
              </a:rPr>
              <a:t>College types and their fees:</a:t>
            </a:r>
            <a:endParaRPr lang="en-US" sz="2400" b="1">
              <a:ea typeface="Calibri"/>
              <a:cs typeface="Calibri"/>
            </a:endParaRPr>
          </a:p>
        </p:txBody>
      </p:sp>
      <p:sp>
        <p:nvSpPr>
          <p:cNvPr id="6" name="TextBox 5">
            <a:extLst>
              <a:ext uri="{FF2B5EF4-FFF2-40B4-BE49-F238E27FC236}">
                <a16:creationId xmlns:a16="http://schemas.microsoft.com/office/drawing/2014/main" id="{376493BA-D28F-96DC-7206-309DD0470DD7}"/>
              </a:ext>
            </a:extLst>
          </p:cNvPr>
          <p:cNvSpPr txBox="1"/>
          <p:nvPr/>
        </p:nvSpPr>
        <p:spPr>
          <a:xfrm>
            <a:off x="11559048" y="2166169"/>
            <a:ext cx="47010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Calibri"/>
                <a:cs typeface="Calibri"/>
              </a:rPr>
              <a:t>Fees and courses:</a:t>
            </a:r>
          </a:p>
        </p:txBody>
      </p:sp>
    </p:spTree>
    <p:extLst>
      <p:ext uri="{BB962C8B-B14F-4D97-AF65-F5344CB8AC3E}">
        <p14:creationId xmlns:p14="http://schemas.microsoft.com/office/powerpoint/2010/main" val="245848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E6A0F-90E4-222B-628B-759D7B31EF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988C23-260F-C396-9C2C-2B6336ADB7BB}"/>
              </a:ext>
            </a:extLst>
          </p:cNvPr>
          <p:cNvSpPr/>
          <p:nvPr/>
        </p:nvSpPr>
        <p:spPr>
          <a:xfrm>
            <a:off x="0" y="-3616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F2B090DD-552C-DDBC-8D53-24D1D2768F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7FC60724-8E98-37CC-7EF7-9AE99A9F67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203" y="4876868"/>
            <a:ext cx="10199739" cy="5441806"/>
          </a:xfrm>
          <a:prstGeom prst="rect">
            <a:avLst/>
          </a:prstGeom>
        </p:spPr>
      </p:pic>
      <p:pic>
        <p:nvPicPr>
          <p:cNvPr id="23" name="Picture 22">
            <a:extLst>
              <a:ext uri="{FF2B5EF4-FFF2-40B4-BE49-F238E27FC236}">
                <a16:creationId xmlns:a16="http://schemas.microsoft.com/office/drawing/2014/main" id="{7FE3EFB1-0AE6-EC64-E18B-2C224E713E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96" y="-186763"/>
            <a:ext cx="9221675" cy="3981835"/>
          </a:xfrm>
          <a:prstGeom prst="rect">
            <a:avLst/>
          </a:prstGeom>
        </p:spPr>
      </p:pic>
      <p:sp>
        <p:nvSpPr>
          <p:cNvPr id="8" name="Rectangle 1">
            <a:extLst>
              <a:ext uri="{FF2B5EF4-FFF2-40B4-BE49-F238E27FC236}">
                <a16:creationId xmlns:a16="http://schemas.microsoft.com/office/drawing/2014/main" id="{65D47E45-A2D8-4F2B-4A4A-FE024BC12C42}"/>
              </a:ext>
            </a:extLst>
          </p:cNvPr>
          <p:cNvSpPr>
            <a:spLocks noChangeArrowheads="1"/>
          </p:cNvSpPr>
          <p:nvPr/>
        </p:nvSpPr>
        <p:spPr bwMode="auto">
          <a:xfrm>
            <a:off x="4572000" y="6991942"/>
            <a:ext cx="8229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a:ln>
                  <a:noFill/>
                </a:ln>
                <a:effectLst/>
                <a:latin typeface="Arial"/>
                <a:cs typeface="Arial"/>
              </a:rPr>
              <a:t>The heatmap shows a near-zero correlation (</a:t>
            </a:r>
            <a:r>
              <a:rPr lang="en-US" altLang="en-US" sz="2400" b="1">
                <a:latin typeface="Arial"/>
                <a:cs typeface="Arial"/>
              </a:rPr>
              <a:t>0.03</a:t>
            </a:r>
            <a:r>
              <a:rPr kumimoji="0" lang="en-US" altLang="en-US" sz="2400" b="1" i="0" u="none" strike="noStrike" cap="none" normalizeH="0" baseline="0">
                <a:ln>
                  <a:noFill/>
                </a:ln>
                <a:effectLst/>
                <a:latin typeface="Arial"/>
                <a:cs typeface="Arial"/>
              </a:rPr>
              <a:t>) between fees and number of courses, indicating almost no linear relationship.</a:t>
            </a:r>
            <a:endParaRPr kumimoji="0" lang="en-US" altLang="en-US" sz="2400" b="0" i="0" u="none" strike="noStrike" cap="none" normalizeH="0" baseline="0">
              <a:ln>
                <a:noFill/>
              </a:ln>
              <a:effectLst/>
              <a:latin typeface="Arial"/>
              <a:cs typeface="Arial"/>
            </a:endParaRPr>
          </a:p>
        </p:txBody>
      </p:sp>
      <p:pic>
        <p:nvPicPr>
          <p:cNvPr id="9" name="Content Placeholder 8" descr="A red and blue squares with white text&#10;&#10;AI-generated content may be incorrect.">
            <a:extLst>
              <a:ext uri="{FF2B5EF4-FFF2-40B4-BE49-F238E27FC236}">
                <a16:creationId xmlns:a16="http://schemas.microsoft.com/office/drawing/2014/main" id="{CB386F76-D548-9A11-07CD-B2FB8BB89598}"/>
              </a:ext>
            </a:extLst>
          </p:cNvPr>
          <p:cNvPicPr>
            <a:picLocks noGrp="1" noChangeAspect="1"/>
          </p:cNvPicPr>
          <p:nvPr>
            <p:ph idx="1"/>
          </p:nvPr>
        </p:nvPicPr>
        <p:blipFill>
          <a:blip r:embed="rId6"/>
          <a:stretch>
            <a:fillRect/>
          </a:stretch>
        </p:blipFill>
        <p:spPr>
          <a:xfrm>
            <a:off x="5248548" y="2259128"/>
            <a:ext cx="7559903" cy="4559762"/>
          </a:xfrm>
          <a:prstGeom prst="rect">
            <a:avLst/>
          </a:prstGeom>
        </p:spPr>
      </p:pic>
      <p:sp>
        <p:nvSpPr>
          <p:cNvPr id="5" name="TextBox 4">
            <a:extLst>
              <a:ext uri="{FF2B5EF4-FFF2-40B4-BE49-F238E27FC236}">
                <a16:creationId xmlns:a16="http://schemas.microsoft.com/office/drawing/2014/main" id="{C9203999-52D8-B98D-CE09-069775D146AC}"/>
              </a:ext>
            </a:extLst>
          </p:cNvPr>
          <p:cNvSpPr txBox="1"/>
          <p:nvPr/>
        </p:nvSpPr>
        <p:spPr>
          <a:xfrm>
            <a:off x="5742652" y="1732934"/>
            <a:ext cx="58956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ea typeface="Calibri"/>
                <a:cs typeface="Calibri"/>
              </a:rPr>
              <a:t>Correlation between course and fee:</a:t>
            </a:r>
            <a:endParaRPr lang="en-US" sz="2800" b="1" dirty="0"/>
          </a:p>
        </p:txBody>
      </p:sp>
    </p:spTree>
    <p:extLst>
      <p:ext uri="{BB962C8B-B14F-4D97-AF65-F5344CB8AC3E}">
        <p14:creationId xmlns:p14="http://schemas.microsoft.com/office/powerpoint/2010/main" val="319532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40A38-EA61-365D-6137-37764CFD69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A84AF2-4EFA-D5AB-B32B-BCECD4F84027}"/>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4646C5EE-9954-64CC-A051-19452DC38A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D4757DD2-8C19-EB1B-B716-EAFA9F9C97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7860" y="6305166"/>
            <a:ext cx="7488082" cy="3995072"/>
          </a:xfrm>
          <a:prstGeom prst="rect">
            <a:avLst/>
          </a:prstGeom>
        </p:spPr>
      </p:pic>
      <p:pic>
        <p:nvPicPr>
          <p:cNvPr id="23" name="Picture 22">
            <a:extLst>
              <a:ext uri="{FF2B5EF4-FFF2-40B4-BE49-F238E27FC236}">
                <a16:creationId xmlns:a16="http://schemas.microsoft.com/office/drawing/2014/main" id="{93A180CF-0044-EDCD-A9BF-7EEF5BB46E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221675" cy="3981835"/>
          </a:xfrm>
          <a:prstGeom prst="rect">
            <a:avLst/>
          </a:prstGeom>
        </p:spPr>
      </p:pic>
      <p:sp>
        <p:nvSpPr>
          <p:cNvPr id="7" name="Rectangle 1">
            <a:extLst>
              <a:ext uri="{FF2B5EF4-FFF2-40B4-BE49-F238E27FC236}">
                <a16:creationId xmlns:a16="http://schemas.microsoft.com/office/drawing/2014/main" id="{750FDDBB-B779-2C19-CA35-2D436D44915A}"/>
              </a:ext>
            </a:extLst>
          </p:cNvPr>
          <p:cNvSpPr>
            <a:spLocks noChangeArrowheads="1"/>
          </p:cNvSpPr>
          <p:nvPr/>
        </p:nvSpPr>
        <p:spPr bwMode="auto">
          <a:xfrm>
            <a:off x="4610836" y="7186501"/>
            <a:ext cx="91813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a:ln>
                  <a:noFill/>
                </a:ln>
                <a:effectLst/>
                <a:latin typeface="Arial"/>
                <a:cs typeface="Arial"/>
              </a:rPr>
              <a:t>“Among the top locations,</a:t>
            </a:r>
            <a:r>
              <a:rPr lang="en-US" altLang="en-US" sz="2400" b="1">
                <a:latin typeface="Arial"/>
                <a:cs typeface="Arial"/>
              </a:rPr>
              <a:t> Kolkata</a:t>
            </a:r>
            <a:r>
              <a:rPr kumimoji="0" lang="en-US" altLang="en-US" sz="2400" b="1" i="0" u="none" strike="noStrike" cap="none" normalizeH="0" baseline="0">
                <a:ln>
                  <a:noFill/>
                </a:ln>
                <a:effectLst/>
                <a:latin typeface="Arial"/>
                <a:cs typeface="Arial"/>
              </a:rPr>
              <a:t> and Hyderabad have more  higher - rated colleges, while Pune shows relatively moderate rating distribution.”</a:t>
            </a:r>
            <a:endParaRPr kumimoji="0" lang="en-US" altLang="en-US" sz="2400" b="0" i="0" u="none" strike="noStrike" cap="none" normalizeH="0" baseline="0">
              <a:ln>
                <a:noFill/>
              </a:ln>
              <a:effectLst/>
              <a:latin typeface="Arial"/>
              <a:cs typeface="Arial"/>
            </a:endParaRPr>
          </a:p>
        </p:txBody>
      </p:sp>
      <p:pic>
        <p:nvPicPr>
          <p:cNvPr id="8" name="Content Placeholder 7" descr="A graph of different colored lines&#10;&#10;AI-generated content may be incorrect.">
            <a:extLst>
              <a:ext uri="{FF2B5EF4-FFF2-40B4-BE49-F238E27FC236}">
                <a16:creationId xmlns:a16="http://schemas.microsoft.com/office/drawing/2014/main" id="{1A73105F-BB50-6C93-DD53-81BE1283B362}"/>
              </a:ext>
            </a:extLst>
          </p:cNvPr>
          <p:cNvPicPr>
            <a:picLocks noGrp="1" noChangeAspect="1"/>
          </p:cNvPicPr>
          <p:nvPr>
            <p:ph idx="1"/>
          </p:nvPr>
        </p:nvPicPr>
        <p:blipFill>
          <a:blip r:embed="rId6"/>
          <a:stretch>
            <a:fillRect/>
          </a:stretch>
        </p:blipFill>
        <p:spPr>
          <a:xfrm>
            <a:off x="5877231" y="2521649"/>
            <a:ext cx="6833439" cy="4446167"/>
          </a:xfrm>
          <a:prstGeom prst="rect">
            <a:avLst/>
          </a:prstGeom>
        </p:spPr>
      </p:pic>
      <p:sp>
        <p:nvSpPr>
          <p:cNvPr id="3" name="TextBox 2">
            <a:extLst>
              <a:ext uri="{FF2B5EF4-FFF2-40B4-BE49-F238E27FC236}">
                <a16:creationId xmlns:a16="http://schemas.microsoft.com/office/drawing/2014/main" id="{8C4F3ED3-F5A7-5AC2-4DB3-814800C8E797}"/>
              </a:ext>
            </a:extLst>
          </p:cNvPr>
          <p:cNvSpPr txBox="1"/>
          <p:nvPr/>
        </p:nvSpPr>
        <p:spPr>
          <a:xfrm>
            <a:off x="6912352" y="1470388"/>
            <a:ext cx="50845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Calibri"/>
                <a:cs typeface="Calibri"/>
              </a:rPr>
              <a:t>MULTIVARIATE ANALYSIS:</a:t>
            </a:r>
            <a:endParaRPr lang="en-US" sz="2800" b="1"/>
          </a:p>
        </p:txBody>
      </p:sp>
    </p:spTree>
    <p:extLst>
      <p:ext uri="{BB962C8B-B14F-4D97-AF65-F5344CB8AC3E}">
        <p14:creationId xmlns:p14="http://schemas.microsoft.com/office/powerpoint/2010/main" val="596788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1B8BC-0006-0C13-8AB6-15F6BE398F2E}"/>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F0550CB3-47B4-5187-4714-0862CB4E99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96" y="7317384"/>
            <a:ext cx="2853996" cy="2977236"/>
          </a:xfrm>
          <a:prstGeom prst="rect">
            <a:avLst/>
          </a:prstGeom>
        </p:spPr>
      </p:pic>
      <p:pic>
        <p:nvPicPr>
          <p:cNvPr id="19" name="Picture 18">
            <a:extLst>
              <a:ext uri="{FF2B5EF4-FFF2-40B4-BE49-F238E27FC236}">
                <a16:creationId xmlns:a16="http://schemas.microsoft.com/office/drawing/2014/main" id="{FC6F836C-9D1C-04BC-C8E8-2BA7D2A480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6600" y="6357846"/>
            <a:ext cx="7389342" cy="3942392"/>
          </a:xfrm>
          <a:prstGeom prst="rect">
            <a:avLst/>
          </a:prstGeom>
        </p:spPr>
      </p:pic>
      <p:pic>
        <p:nvPicPr>
          <p:cNvPr id="23" name="Picture 22">
            <a:extLst>
              <a:ext uri="{FF2B5EF4-FFF2-40B4-BE49-F238E27FC236}">
                <a16:creationId xmlns:a16="http://schemas.microsoft.com/office/drawing/2014/main" id="{57D19BFC-13E3-EE72-5C66-448003461D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
            <a:ext cx="7162800" cy="3092832"/>
          </a:xfrm>
          <a:prstGeom prst="rect">
            <a:avLst/>
          </a:prstGeom>
        </p:spPr>
      </p:pic>
      <p:sp>
        <p:nvSpPr>
          <p:cNvPr id="15" name="Rectangle 1">
            <a:extLst>
              <a:ext uri="{FF2B5EF4-FFF2-40B4-BE49-F238E27FC236}">
                <a16:creationId xmlns:a16="http://schemas.microsoft.com/office/drawing/2014/main" id="{7952EB2E-2658-AC89-6682-DD25578D9B7C}"/>
              </a:ext>
            </a:extLst>
          </p:cNvPr>
          <p:cNvSpPr>
            <a:spLocks noChangeArrowheads="1"/>
          </p:cNvSpPr>
          <p:nvPr/>
        </p:nvSpPr>
        <p:spPr bwMode="auto">
          <a:xfrm>
            <a:off x="1752600" y="6950734"/>
            <a:ext cx="687090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a:ln>
                  <a:noFill/>
                </a:ln>
                <a:solidFill>
                  <a:schemeClr val="tx1"/>
                </a:solidFill>
                <a:effectLst/>
                <a:latin typeface="Arial" panose="020B0604020202020204" pitchFamily="34" charset="0"/>
              </a:rPr>
              <a:t>Private colleges show higher fees and wider course offerings, while Government colleges cluster at lower fees with fewer courses.</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22" name="Rectangle 3">
            <a:extLst>
              <a:ext uri="{FF2B5EF4-FFF2-40B4-BE49-F238E27FC236}">
                <a16:creationId xmlns:a16="http://schemas.microsoft.com/office/drawing/2014/main" id="{70F0F121-5109-263A-4CD0-90DA6C319C37}"/>
              </a:ext>
            </a:extLst>
          </p:cNvPr>
          <p:cNvSpPr>
            <a:spLocks noChangeArrowheads="1"/>
          </p:cNvSpPr>
          <p:nvPr/>
        </p:nvSpPr>
        <p:spPr bwMode="auto">
          <a:xfrm>
            <a:off x="10134600" y="6789191"/>
            <a:ext cx="715581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a:ln>
                  <a:noFill/>
                </a:ln>
                <a:solidFill>
                  <a:schemeClr val="tx1"/>
                </a:solidFill>
                <a:effectLst/>
                <a:latin typeface="Arial" panose="020B0604020202020204" pitchFamily="34" charset="0"/>
              </a:rPr>
              <a:t>Across ratings, Private colleges generally offer a wider range and higher number of courses compared to Government colleges.</a:t>
            </a:r>
            <a:endParaRPr kumimoji="0" lang="en-US" altLang="en-US" sz="2400" b="0" i="0" u="none" strike="noStrike" cap="none" normalizeH="0" baseline="0">
              <a:ln>
                <a:noFill/>
              </a:ln>
              <a:solidFill>
                <a:schemeClr val="tx1"/>
              </a:solidFill>
              <a:effectLst/>
              <a:latin typeface="Arial" panose="020B0604020202020204" pitchFamily="34" charset="0"/>
            </a:endParaRPr>
          </a:p>
        </p:txBody>
      </p:sp>
      <p:pic>
        <p:nvPicPr>
          <p:cNvPr id="4" name="Content Placeholder 3">
            <a:extLst>
              <a:ext uri="{FF2B5EF4-FFF2-40B4-BE49-F238E27FC236}">
                <a16:creationId xmlns:a16="http://schemas.microsoft.com/office/drawing/2014/main" id="{E4ABB182-4392-C399-9BBA-4BF57BE11882}"/>
              </a:ext>
            </a:extLst>
          </p:cNvPr>
          <p:cNvPicPr>
            <a:picLocks noGrp="1" noChangeAspect="1"/>
          </p:cNvPicPr>
          <p:nvPr>
            <p:ph sz="half" idx="1"/>
          </p:nvPr>
        </p:nvPicPr>
        <p:blipFill>
          <a:blip r:embed="rId5"/>
          <a:stretch>
            <a:fillRect/>
          </a:stretch>
        </p:blipFill>
        <p:spPr>
          <a:xfrm>
            <a:off x="2651767" y="2567577"/>
            <a:ext cx="4511871" cy="4304033"/>
          </a:xfrm>
          <a:prstGeom prst="rect">
            <a:avLst/>
          </a:prstGeom>
        </p:spPr>
      </p:pic>
      <p:pic>
        <p:nvPicPr>
          <p:cNvPr id="7" name="Content Placeholder 6">
            <a:extLst>
              <a:ext uri="{FF2B5EF4-FFF2-40B4-BE49-F238E27FC236}">
                <a16:creationId xmlns:a16="http://schemas.microsoft.com/office/drawing/2014/main" id="{F32696A0-2723-DD03-403C-EFA394EF5BD6}"/>
              </a:ext>
            </a:extLst>
          </p:cNvPr>
          <p:cNvPicPr>
            <a:picLocks noGrp="1" noChangeAspect="1"/>
          </p:cNvPicPr>
          <p:nvPr>
            <p:ph sz="half" idx="2"/>
          </p:nvPr>
        </p:nvPicPr>
        <p:blipFill>
          <a:blip r:embed="rId6"/>
          <a:stretch>
            <a:fillRect/>
          </a:stretch>
        </p:blipFill>
        <p:spPr>
          <a:xfrm>
            <a:off x="10898108" y="2571542"/>
            <a:ext cx="5916505" cy="4004022"/>
          </a:xfrm>
          <a:prstGeom prst="rect">
            <a:avLst/>
          </a:prstGeom>
        </p:spPr>
      </p:pic>
      <p:sp>
        <p:nvSpPr>
          <p:cNvPr id="8" name="TextBox 7">
            <a:extLst>
              <a:ext uri="{FF2B5EF4-FFF2-40B4-BE49-F238E27FC236}">
                <a16:creationId xmlns:a16="http://schemas.microsoft.com/office/drawing/2014/main" id="{A1D6BFC7-D664-B43B-B95F-01DF85AF6D41}"/>
              </a:ext>
            </a:extLst>
          </p:cNvPr>
          <p:cNvSpPr txBox="1"/>
          <p:nvPr/>
        </p:nvSpPr>
        <p:spPr>
          <a:xfrm>
            <a:off x="2516443" y="1935726"/>
            <a:ext cx="53555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Calibri"/>
                <a:cs typeface="Calibri"/>
              </a:rPr>
              <a:t>College types, their fees and courses offered:</a:t>
            </a:r>
            <a:endParaRPr lang="en-US" sz="2000" b="1" dirty="0"/>
          </a:p>
        </p:txBody>
      </p:sp>
      <p:sp>
        <p:nvSpPr>
          <p:cNvPr id="10" name="TextBox 9">
            <a:extLst>
              <a:ext uri="{FF2B5EF4-FFF2-40B4-BE49-F238E27FC236}">
                <a16:creationId xmlns:a16="http://schemas.microsoft.com/office/drawing/2014/main" id="{75C1309C-D015-D5B0-BC27-32AC02A643C0}"/>
              </a:ext>
            </a:extLst>
          </p:cNvPr>
          <p:cNvSpPr txBox="1"/>
          <p:nvPr/>
        </p:nvSpPr>
        <p:spPr>
          <a:xfrm>
            <a:off x="11522177" y="1935725"/>
            <a:ext cx="512506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Calibri"/>
                <a:cs typeface="Calibri"/>
              </a:rPr>
              <a:t>College types, their courses and ratings:</a:t>
            </a:r>
            <a:endParaRPr lang="en-US" sz="2000" b="1" dirty="0"/>
          </a:p>
        </p:txBody>
      </p:sp>
    </p:spTree>
    <p:extLst>
      <p:ext uri="{BB962C8B-B14F-4D97-AF65-F5344CB8AC3E}">
        <p14:creationId xmlns:p14="http://schemas.microsoft.com/office/powerpoint/2010/main" val="936139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48AE5-A0EB-33A1-6022-587A9ABAAD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86EA66-6A47-8C08-C3C2-DB0C01ABD2C0}"/>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C556009B-66A7-8032-9165-8C25FDFEF5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FEFFEB44-1617-F6DD-ACD5-7F238AEE5C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203" y="4858432"/>
            <a:ext cx="10199739" cy="5441806"/>
          </a:xfrm>
          <a:prstGeom prst="rect">
            <a:avLst/>
          </a:prstGeom>
        </p:spPr>
      </p:pic>
      <p:pic>
        <p:nvPicPr>
          <p:cNvPr id="23" name="Picture 22">
            <a:extLst>
              <a:ext uri="{FF2B5EF4-FFF2-40B4-BE49-F238E27FC236}">
                <a16:creationId xmlns:a16="http://schemas.microsoft.com/office/drawing/2014/main" id="{F7F912BD-57EF-BD64-90D5-6497C54DB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221675" cy="3981835"/>
          </a:xfrm>
          <a:prstGeom prst="rect">
            <a:avLst/>
          </a:prstGeom>
        </p:spPr>
      </p:pic>
      <p:sp>
        <p:nvSpPr>
          <p:cNvPr id="3" name="Title 2">
            <a:extLst>
              <a:ext uri="{FF2B5EF4-FFF2-40B4-BE49-F238E27FC236}">
                <a16:creationId xmlns:a16="http://schemas.microsoft.com/office/drawing/2014/main" id="{85BEE13F-74E3-B349-A0F4-E31DFF8B6692}"/>
              </a:ext>
            </a:extLst>
          </p:cNvPr>
          <p:cNvSpPr>
            <a:spLocks noGrp="1"/>
          </p:cNvSpPr>
          <p:nvPr>
            <p:ph type="title"/>
          </p:nvPr>
        </p:nvSpPr>
        <p:spPr>
          <a:xfrm>
            <a:off x="5031044" y="1989954"/>
            <a:ext cx="8229600" cy="1143000"/>
          </a:xfrm>
        </p:spPr>
        <p:txBody>
          <a:bodyPr>
            <a:normAutofit/>
          </a:bodyPr>
          <a:lstStyle/>
          <a:p>
            <a:r>
              <a:rPr lang="en-US" sz="6600" b="1" dirty="0"/>
              <a:t>CONCLUSION</a:t>
            </a:r>
          </a:p>
        </p:txBody>
      </p:sp>
      <p:sp>
        <p:nvSpPr>
          <p:cNvPr id="4" name="Content Placeholder 3">
            <a:extLst>
              <a:ext uri="{FF2B5EF4-FFF2-40B4-BE49-F238E27FC236}">
                <a16:creationId xmlns:a16="http://schemas.microsoft.com/office/drawing/2014/main" id="{46A8AC2C-3E1D-04D0-56C1-80360E2C8D2C}"/>
              </a:ext>
            </a:extLst>
          </p:cNvPr>
          <p:cNvSpPr>
            <a:spLocks noGrp="1"/>
          </p:cNvSpPr>
          <p:nvPr>
            <p:ph idx="1"/>
          </p:nvPr>
        </p:nvSpPr>
        <p:spPr>
          <a:xfrm>
            <a:off x="3082413" y="3530228"/>
            <a:ext cx="12801600" cy="4525963"/>
          </a:xfrm>
        </p:spPr>
        <p:txBody>
          <a:bodyPr vert="horz" lIns="91440" tIns="45720" rIns="91440" bIns="45720" rtlCol="0" anchor="t">
            <a:noAutofit/>
          </a:bodyPr>
          <a:lstStyle/>
          <a:p>
            <a:pPr marL="0" indent="0" algn="just">
              <a:buNone/>
            </a:pPr>
            <a:r>
              <a:rPr lang="en-US" sz="3600"/>
              <a:t>This project successfully demonstrated the use of web scraping techniques to collect data efficiently from online sources. It provided practical experience in handling real-world, unstructured data and converting it into a usable format for analysis. Overall, the project enhanced technical skills, problem-solving ability, and understanding of ethical data collection practices.</a:t>
            </a:r>
            <a:endParaRPr lang="en-US"/>
          </a:p>
        </p:txBody>
      </p:sp>
    </p:spTree>
    <p:extLst>
      <p:ext uri="{BB962C8B-B14F-4D97-AF65-F5344CB8AC3E}">
        <p14:creationId xmlns:p14="http://schemas.microsoft.com/office/powerpoint/2010/main" val="131716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8FB0F-0A3B-C420-8B65-AEFE7242E4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1C17857-FE4C-02A2-D74C-F97D0ED35676}"/>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D94A5C21-0E33-32AA-825C-ABE4C6CFB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D1CB9EBC-B01F-2300-FD84-81A55AA72E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203" y="4858432"/>
            <a:ext cx="10199739" cy="5441806"/>
          </a:xfrm>
          <a:prstGeom prst="rect">
            <a:avLst/>
          </a:prstGeom>
        </p:spPr>
      </p:pic>
      <p:pic>
        <p:nvPicPr>
          <p:cNvPr id="23" name="Picture 22">
            <a:extLst>
              <a:ext uri="{FF2B5EF4-FFF2-40B4-BE49-F238E27FC236}">
                <a16:creationId xmlns:a16="http://schemas.microsoft.com/office/drawing/2014/main" id="{2026102F-EE21-6E09-2899-6D208417ED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8" y="0"/>
            <a:ext cx="9221675" cy="3981835"/>
          </a:xfrm>
          <a:prstGeom prst="rect">
            <a:avLst/>
          </a:prstGeom>
        </p:spPr>
      </p:pic>
      <p:sp>
        <p:nvSpPr>
          <p:cNvPr id="3" name="TextBox 2">
            <a:extLst>
              <a:ext uri="{FF2B5EF4-FFF2-40B4-BE49-F238E27FC236}">
                <a16:creationId xmlns:a16="http://schemas.microsoft.com/office/drawing/2014/main" id="{E01C2FAD-C5C1-ECF5-A1E4-8A08D7AA872A}"/>
              </a:ext>
            </a:extLst>
          </p:cNvPr>
          <p:cNvSpPr txBox="1"/>
          <p:nvPr/>
        </p:nvSpPr>
        <p:spPr>
          <a:xfrm>
            <a:off x="7162800" y="800100"/>
            <a:ext cx="3352801" cy="1107996"/>
          </a:xfrm>
          <a:prstGeom prst="rect">
            <a:avLst/>
          </a:prstGeom>
          <a:noFill/>
        </p:spPr>
        <p:txBody>
          <a:bodyPr wrap="square" rtlCol="0">
            <a:spAutoFit/>
          </a:bodyPr>
          <a:lstStyle/>
          <a:p>
            <a:pPr algn="just"/>
            <a:r>
              <a:rPr lang="en-US" sz="6600" b="1">
                <a:latin typeface="+mj-lt"/>
              </a:rPr>
              <a:t>AGENDA</a:t>
            </a:r>
            <a:endParaRPr lang="en-IN" sz="6600" b="1">
              <a:latin typeface="+mj-lt"/>
            </a:endParaRPr>
          </a:p>
        </p:txBody>
      </p:sp>
      <p:sp>
        <p:nvSpPr>
          <p:cNvPr id="4" name="TextBox 3">
            <a:extLst>
              <a:ext uri="{FF2B5EF4-FFF2-40B4-BE49-F238E27FC236}">
                <a16:creationId xmlns:a16="http://schemas.microsoft.com/office/drawing/2014/main" id="{F48D420F-3482-18C1-79C9-11F8FD147160}"/>
              </a:ext>
            </a:extLst>
          </p:cNvPr>
          <p:cNvSpPr txBox="1"/>
          <p:nvPr/>
        </p:nvSpPr>
        <p:spPr>
          <a:xfrm>
            <a:off x="2764094" y="1597879"/>
            <a:ext cx="10207328" cy="830272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3600">
                <a:latin typeface="Times New Roman" panose="02020603050405020304" pitchFamily="18" charset="0"/>
                <a:cs typeface="Times New Roman" panose="02020603050405020304" pitchFamily="18" charset="0"/>
              </a:rPr>
              <a:t>Introduction</a:t>
            </a:r>
          </a:p>
          <a:p>
            <a:pPr marL="457200" indent="-457200">
              <a:lnSpc>
                <a:spcPct val="150000"/>
              </a:lnSpc>
              <a:buFont typeface="Arial" panose="020B0604020202020204" pitchFamily="34" charset="0"/>
              <a:buChar char="•"/>
            </a:pPr>
            <a:r>
              <a:rPr lang="en-IN" sz="3600">
                <a:latin typeface="Times New Roman" panose="02020603050405020304" pitchFamily="18" charset="0"/>
                <a:cs typeface="Times New Roman" panose="02020603050405020304" pitchFamily="18" charset="0"/>
              </a:rPr>
              <a:t>Problem Statement </a:t>
            </a:r>
          </a:p>
          <a:p>
            <a:pPr marL="457200" indent="-457200">
              <a:lnSpc>
                <a:spcPct val="150000"/>
              </a:lnSpc>
              <a:buFont typeface="Arial" panose="020B0604020202020204" pitchFamily="34" charset="0"/>
              <a:buChar char="•"/>
            </a:pPr>
            <a:r>
              <a:rPr lang="en-IN" sz="3600">
                <a:latin typeface="Times New Roman" panose="02020603050405020304" pitchFamily="18" charset="0"/>
                <a:cs typeface="Times New Roman" panose="02020603050405020304" pitchFamily="18" charset="0"/>
              </a:rPr>
              <a:t>Objective</a:t>
            </a:r>
          </a:p>
          <a:p>
            <a:pPr marL="457200" indent="-457200">
              <a:lnSpc>
                <a:spcPct val="150000"/>
              </a:lnSpc>
              <a:buFont typeface="Arial" panose="020B0604020202020204" pitchFamily="34" charset="0"/>
              <a:buChar char="•"/>
            </a:pPr>
            <a:r>
              <a:rPr lang="en-IN" sz="3600">
                <a:latin typeface="Times New Roman" panose="02020603050405020304" pitchFamily="18" charset="0"/>
                <a:cs typeface="Times New Roman" panose="02020603050405020304" pitchFamily="18" charset="0"/>
              </a:rPr>
              <a:t>Web Scrapping</a:t>
            </a:r>
          </a:p>
          <a:p>
            <a:pPr marL="457200" indent="-457200">
              <a:lnSpc>
                <a:spcPct val="150000"/>
              </a:lnSpc>
              <a:buFont typeface="Arial" panose="020B0604020202020204" pitchFamily="34" charset="0"/>
              <a:buChar char="•"/>
            </a:pPr>
            <a:r>
              <a:rPr lang="en-IN" sz="3600">
                <a:latin typeface="Times New Roman" panose="02020603050405020304" pitchFamily="18" charset="0"/>
                <a:cs typeface="Times New Roman" panose="02020603050405020304" pitchFamily="18" charset="0"/>
              </a:rPr>
              <a:t>Dataset Overview </a:t>
            </a:r>
          </a:p>
          <a:p>
            <a:pPr marL="457200" indent="-457200">
              <a:lnSpc>
                <a:spcPct val="150000"/>
              </a:lnSpc>
              <a:buFont typeface="Arial" panose="020B0604020202020204" pitchFamily="34" charset="0"/>
              <a:buChar char="•"/>
            </a:pPr>
            <a:r>
              <a:rPr lang="en-IN" sz="3600">
                <a:latin typeface="Times New Roman" panose="02020603050405020304" pitchFamily="18" charset="0"/>
                <a:cs typeface="Times New Roman" panose="02020603050405020304" pitchFamily="18" charset="0"/>
              </a:rPr>
              <a:t>Data Preprocessing and Cleaning</a:t>
            </a:r>
          </a:p>
          <a:p>
            <a:pPr marL="457200" indent="-457200">
              <a:lnSpc>
                <a:spcPct val="150000"/>
              </a:lnSpc>
              <a:buFont typeface="Arial" panose="020B0604020202020204" pitchFamily="34" charset="0"/>
              <a:buChar char="•"/>
            </a:pPr>
            <a:r>
              <a:rPr lang="en-IN" sz="3600">
                <a:latin typeface="Times New Roman" panose="02020603050405020304" pitchFamily="18" charset="0"/>
                <a:cs typeface="Times New Roman" panose="02020603050405020304" pitchFamily="18" charset="0"/>
              </a:rPr>
              <a:t>Data Visualization</a:t>
            </a:r>
          </a:p>
          <a:p>
            <a:pPr marL="457200" indent="-457200">
              <a:lnSpc>
                <a:spcPct val="150000"/>
              </a:lnSpc>
              <a:buFont typeface="Arial" panose="020B0604020202020204" pitchFamily="34" charset="0"/>
              <a:buChar char="•"/>
            </a:pPr>
            <a:r>
              <a:rPr lang="en-IN" sz="3600">
                <a:latin typeface="Times New Roman" panose="02020603050405020304" pitchFamily="18" charset="0"/>
                <a:cs typeface="Times New Roman" panose="02020603050405020304" pitchFamily="18" charset="0"/>
              </a:rPr>
              <a:t>Technologies  Used </a:t>
            </a:r>
          </a:p>
          <a:p>
            <a:pPr marL="457200" indent="-457200">
              <a:lnSpc>
                <a:spcPct val="150000"/>
              </a:lnSpc>
              <a:buFont typeface="Arial" panose="020B0604020202020204" pitchFamily="34" charset="0"/>
              <a:buChar char="•"/>
            </a:pPr>
            <a:r>
              <a:rPr lang="en-IN" sz="3600">
                <a:latin typeface="Times New Roman" panose="02020603050405020304" pitchFamily="18" charset="0"/>
                <a:cs typeface="Times New Roman" panose="02020603050405020304" pitchFamily="18" charset="0"/>
              </a:rPr>
              <a:t>Conclusion</a:t>
            </a:r>
          </a:p>
          <a:p>
            <a:pPr marL="457200" indent="-457200">
              <a:lnSpc>
                <a:spcPct val="150000"/>
              </a:lnSpc>
              <a:buFont typeface="Arial" panose="020B0604020202020204" pitchFamily="34" charset="0"/>
              <a:buChar char="•"/>
            </a:pPr>
            <a:r>
              <a:rPr lang="en-IN" sz="3600">
                <a:latin typeface="Times New Roman" panose="02020603050405020304" pitchFamily="18" charset="0"/>
                <a:cs typeface="Times New Roman" panose="02020603050405020304" pitchFamily="18" charset="0"/>
              </a:rPr>
              <a:t>Experiences &amp; Challenges</a:t>
            </a:r>
          </a:p>
        </p:txBody>
      </p:sp>
      <p:pic>
        <p:nvPicPr>
          <p:cNvPr id="10" name="Picture 9">
            <a:extLst>
              <a:ext uri="{FF2B5EF4-FFF2-40B4-BE49-F238E27FC236}">
                <a16:creationId xmlns:a16="http://schemas.microsoft.com/office/drawing/2014/main" id="{E6995C67-11F8-0065-05DD-F37A602AB6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54200" y="114300"/>
            <a:ext cx="3636697" cy="487680"/>
          </a:xfrm>
          <a:prstGeom prst="rect">
            <a:avLst/>
          </a:prstGeom>
        </p:spPr>
      </p:pic>
    </p:spTree>
    <p:extLst>
      <p:ext uri="{BB962C8B-B14F-4D97-AF65-F5344CB8AC3E}">
        <p14:creationId xmlns:p14="http://schemas.microsoft.com/office/powerpoint/2010/main" val="2842986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E53D2-9DCE-E999-7FDC-D540206AA0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2D6B61-5B91-0DBC-AC9C-78A5C4906C92}"/>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70984C0C-B7BB-A3DF-E73D-78ABE35E34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870ECADD-ED46-8594-7EE1-C9AED5A08B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203" y="4858432"/>
            <a:ext cx="10199739" cy="5441806"/>
          </a:xfrm>
          <a:prstGeom prst="rect">
            <a:avLst/>
          </a:prstGeom>
        </p:spPr>
      </p:pic>
      <p:pic>
        <p:nvPicPr>
          <p:cNvPr id="23" name="Picture 22">
            <a:extLst>
              <a:ext uri="{FF2B5EF4-FFF2-40B4-BE49-F238E27FC236}">
                <a16:creationId xmlns:a16="http://schemas.microsoft.com/office/drawing/2014/main" id="{F697A951-FE48-D99B-4796-50ABB21C8F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221675" cy="3981835"/>
          </a:xfrm>
          <a:prstGeom prst="rect">
            <a:avLst/>
          </a:prstGeom>
        </p:spPr>
      </p:pic>
      <p:sp>
        <p:nvSpPr>
          <p:cNvPr id="3" name="Title 2">
            <a:extLst>
              <a:ext uri="{FF2B5EF4-FFF2-40B4-BE49-F238E27FC236}">
                <a16:creationId xmlns:a16="http://schemas.microsoft.com/office/drawing/2014/main" id="{7F360279-1C52-4181-86BB-CDD81D7438CA}"/>
              </a:ext>
            </a:extLst>
          </p:cNvPr>
          <p:cNvSpPr>
            <a:spLocks noGrp="1"/>
          </p:cNvSpPr>
          <p:nvPr>
            <p:ph type="title"/>
          </p:nvPr>
        </p:nvSpPr>
        <p:spPr>
          <a:xfrm>
            <a:off x="719384" y="1418415"/>
            <a:ext cx="16992600" cy="1143000"/>
          </a:xfrm>
        </p:spPr>
        <p:txBody>
          <a:bodyPr>
            <a:noAutofit/>
          </a:bodyPr>
          <a:lstStyle/>
          <a:p>
            <a:r>
              <a:rPr lang="en-US" sz="6600" b="1" dirty="0"/>
              <a:t>EXPERIENCE &amp; CONCLUSION</a:t>
            </a:r>
          </a:p>
        </p:txBody>
      </p:sp>
      <p:sp>
        <p:nvSpPr>
          <p:cNvPr id="4" name="Content Placeholder 3">
            <a:extLst>
              <a:ext uri="{FF2B5EF4-FFF2-40B4-BE49-F238E27FC236}">
                <a16:creationId xmlns:a16="http://schemas.microsoft.com/office/drawing/2014/main" id="{1761A59D-B4FB-9B1F-DE86-DE34A3747492}"/>
              </a:ext>
            </a:extLst>
          </p:cNvPr>
          <p:cNvSpPr>
            <a:spLocks noGrp="1"/>
          </p:cNvSpPr>
          <p:nvPr>
            <p:ph idx="1"/>
          </p:nvPr>
        </p:nvSpPr>
        <p:spPr>
          <a:xfrm>
            <a:off x="3200087" y="2990595"/>
            <a:ext cx="13639800" cy="6972300"/>
          </a:xfrm>
        </p:spPr>
        <p:txBody>
          <a:bodyPr>
            <a:normAutofit/>
          </a:bodyPr>
          <a:lstStyle/>
          <a:p>
            <a:r>
              <a:rPr lang="en-US" sz="3600"/>
              <a:t>Gained hands-on experience with web scraping tools and understanding website HTML structure.</a:t>
            </a:r>
          </a:p>
          <a:p>
            <a:r>
              <a:rPr lang="en-US" sz="3600"/>
              <a:t> Learned to extract, clean, and organize unstructured web data.</a:t>
            </a:r>
          </a:p>
          <a:p>
            <a:r>
              <a:rPr lang="en-US" sz="3600"/>
              <a:t>Understood how real-world data is often unstructured and inconsistent. </a:t>
            </a:r>
          </a:p>
          <a:p>
            <a:r>
              <a:rPr lang="en-US" sz="3600"/>
              <a:t>Faced challenges like missing or inconsistent data, and website restrictions.</a:t>
            </a:r>
          </a:p>
          <a:p>
            <a:r>
              <a:rPr lang="en-US" sz="3600"/>
              <a:t>Ensuring data accuracy and ethical usage.</a:t>
            </a:r>
          </a:p>
        </p:txBody>
      </p:sp>
    </p:spTree>
    <p:extLst>
      <p:ext uri="{BB962C8B-B14F-4D97-AF65-F5344CB8AC3E}">
        <p14:creationId xmlns:p14="http://schemas.microsoft.com/office/powerpoint/2010/main" val="1925224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3CEAB-C103-A0CF-E452-4F09F53882B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75E8F2-83F5-3B84-C2D6-50D37850AEEA}"/>
              </a:ext>
            </a:extLst>
          </p:cNvPr>
          <p:cNvSpPr/>
          <p:nvPr/>
        </p:nvSpPr>
        <p:spPr>
          <a:xfrm>
            <a:off x="-2058" y="1108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873E67D0-92C4-9A3A-211C-4A77AE30AE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A177AC35-F551-A1EC-1F89-BD406F597E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203" y="4858432"/>
            <a:ext cx="10199739" cy="5441806"/>
          </a:xfrm>
          <a:prstGeom prst="rect">
            <a:avLst/>
          </a:prstGeom>
        </p:spPr>
      </p:pic>
      <p:pic>
        <p:nvPicPr>
          <p:cNvPr id="23" name="Picture 22">
            <a:extLst>
              <a:ext uri="{FF2B5EF4-FFF2-40B4-BE49-F238E27FC236}">
                <a16:creationId xmlns:a16="http://schemas.microsoft.com/office/drawing/2014/main" id="{BCE82496-3343-B1F4-E271-645E3E12D3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221675" cy="3981835"/>
          </a:xfrm>
          <a:prstGeom prst="rect">
            <a:avLst/>
          </a:prstGeom>
        </p:spPr>
      </p:pic>
      <p:sp>
        <p:nvSpPr>
          <p:cNvPr id="3" name="Title 2">
            <a:extLst>
              <a:ext uri="{FF2B5EF4-FFF2-40B4-BE49-F238E27FC236}">
                <a16:creationId xmlns:a16="http://schemas.microsoft.com/office/drawing/2014/main" id="{E59E5E48-47C3-0348-60E1-0DA663EC981E}"/>
              </a:ext>
            </a:extLst>
          </p:cNvPr>
          <p:cNvSpPr>
            <a:spLocks noGrp="1"/>
          </p:cNvSpPr>
          <p:nvPr>
            <p:ph type="title"/>
          </p:nvPr>
        </p:nvSpPr>
        <p:spPr>
          <a:xfrm>
            <a:off x="4139381" y="4047445"/>
            <a:ext cx="9221674" cy="2192109"/>
          </a:xfrm>
        </p:spPr>
        <p:txBody>
          <a:bodyPr>
            <a:noAutofit/>
          </a:bodyPr>
          <a:lstStyle/>
          <a:p>
            <a:r>
              <a:rPr lang="en-US" sz="9600" b="1" dirty="0"/>
              <a:t>THANK YOU</a:t>
            </a:r>
          </a:p>
        </p:txBody>
      </p:sp>
    </p:spTree>
    <p:extLst>
      <p:ext uri="{BB962C8B-B14F-4D97-AF65-F5344CB8AC3E}">
        <p14:creationId xmlns:p14="http://schemas.microsoft.com/office/powerpoint/2010/main" val="53974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56A48-7B73-1650-5979-6CB94BA547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FD8DAD-71F2-2BEE-7897-AAB664159755}"/>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FFD3614C-A286-0652-AD6B-59F9897A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94BAD3E2-D2E0-A5C0-E7DB-F786DC17AC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203" y="4858432"/>
            <a:ext cx="10199739" cy="5441806"/>
          </a:xfrm>
          <a:prstGeom prst="rect">
            <a:avLst/>
          </a:prstGeom>
        </p:spPr>
      </p:pic>
      <p:pic>
        <p:nvPicPr>
          <p:cNvPr id="23" name="Picture 22">
            <a:extLst>
              <a:ext uri="{FF2B5EF4-FFF2-40B4-BE49-F238E27FC236}">
                <a16:creationId xmlns:a16="http://schemas.microsoft.com/office/drawing/2014/main" id="{6EA893EF-6409-9BC5-7DEC-E1AFFE7951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221675" cy="3981835"/>
          </a:xfrm>
          <a:prstGeom prst="rect">
            <a:avLst/>
          </a:prstGeom>
        </p:spPr>
      </p:pic>
      <p:sp>
        <p:nvSpPr>
          <p:cNvPr id="3" name="TextBox 2">
            <a:extLst>
              <a:ext uri="{FF2B5EF4-FFF2-40B4-BE49-F238E27FC236}">
                <a16:creationId xmlns:a16="http://schemas.microsoft.com/office/drawing/2014/main" id="{471EAD5E-613C-9214-F01D-4EE84AF0BE14}"/>
              </a:ext>
            </a:extLst>
          </p:cNvPr>
          <p:cNvSpPr txBox="1"/>
          <p:nvPr/>
        </p:nvSpPr>
        <p:spPr>
          <a:xfrm>
            <a:off x="6553200" y="1183759"/>
            <a:ext cx="5791200" cy="1107996"/>
          </a:xfrm>
          <a:prstGeom prst="rect">
            <a:avLst/>
          </a:prstGeom>
          <a:noFill/>
        </p:spPr>
        <p:txBody>
          <a:bodyPr wrap="square" rtlCol="0">
            <a:spAutoFit/>
          </a:bodyPr>
          <a:lstStyle/>
          <a:p>
            <a:pPr algn="just"/>
            <a:r>
              <a:rPr lang="en-US" sz="6600" b="1">
                <a:latin typeface="+mj-lt"/>
                <a:cs typeface="Times New Roman" panose="02020603050405020304" pitchFamily="18" charset="0"/>
              </a:rPr>
              <a:t>INTRODUCTION</a:t>
            </a:r>
            <a:endParaRPr lang="en-IN" sz="6600">
              <a:latin typeface="+mj-lt"/>
            </a:endParaRPr>
          </a:p>
        </p:txBody>
      </p:sp>
      <p:sp>
        <p:nvSpPr>
          <p:cNvPr id="5" name="TextBox 4">
            <a:extLst>
              <a:ext uri="{FF2B5EF4-FFF2-40B4-BE49-F238E27FC236}">
                <a16:creationId xmlns:a16="http://schemas.microsoft.com/office/drawing/2014/main" id="{EB9A4D67-CD6E-5DFA-B03C-C7D33126D498}"/>
              </a:ext>
            </a:extLst>
          </p:cNvPr>
          <p:cNvSpPr txBox="1"/>
          <p:nvPr/>
        </p:nvSpPr>
        <p:spPr>
          <a:xfrm>
            <a:off x="1453070" y="2425931"/>
            <a:ext cx="15377743" cy="6654450"/>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IN" sz="3600">
                <a:cs typeface="Times New Roman" panose="02020603050405020304" pitchFamily="18" charset="0"/>
              </a:rPr>
              <a:t>This project focuses on web scraping and exploratory data analysis (EDA) of education-related data from the Shiksha educational website. The objective is to collect structured information such as college names, college types, courses offered, fees, ratings, and locations and analyse this data to identify meaningful patterns and trends.</a:t>
            </a:r>
          </a:p>
          <a:p>
            <a:pPr marL="457200" indent="-457200" algn="just">
              <a:lnSpc>
                <a:spcPct val="150000"/>
              </a:lnSpc>
              <a:buFont typeface="Arial" panose="020B0604020202020204" pitchFamily="34" charset="0"/>
              <a:buChar char="•"/>
            </a:pPr>
            <a:r>
              <a:rPr lang="en-IN" sz="3600">
                <a:cs typeface="Times New Roman" panose="02020603050405020304" pitchFamily="18" charset="0"/>
              </a:rPr>
              <a:t>Using Tools and techniques like Requests, Beautiful soup and Regular expressions the project demonstrates an end-to-end data analytics workflow — from raw web data to actionable insights</a:t>
            </a:r>
            <a:r>
              <a:rPr lang="en-IN" sz="3600"/>
              <a:t>.</a:t>
            </a:r>
          </a:p>
        </p:txBody>
      </p:sp>
      <p:pic>
        <p:nvPicPr>
          <p:cNvPr id="10" name="Picture 9">
            <a:extLst>
              <a:ext uri="{FF2B5EF4-FFF2-40B4-BE49-F238E27FC236}">
                <a16:creationId xmlns:a16="http://schemas.microsoft.com/office/drawing/2014/main" id="{240BA351-878D-A633-6D8C-EEF42529E7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54200" y="114300"/>
            <a:ext cx="3636697" cy="487680"/>
          </a:xfrm>
          <a:prstGeom prst="rect">
            <a:avLst/>
          </a:prstGeom>
        </p:spPr>
      </p:pic>
    </p:spTree>
    <p:extLst>
      <p:ext uri="{BB962C8B-B14F-4D97-AF65-F5344CB8AC3E}">
        <p14:creationId xmlns:p14="http://schemas.microsoft.com/office/powerpoint/2010/main" val="927447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2DDC5-9D32-124E-E27A-56B1FE39D6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FC1EE1-47B5-DAB8-322F-52191C962AA8}"/>
              </a:ext>
            </a:extLst>
          </p:cNvPr>
          <p:cNvSpPr/>
          <p:nvPr/>
        </p:nvSpPr>
        <p:spPr>
          <a:xfrm>
            <a:off x="-2058"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4729DA21-6C9C-1D4F-491F-6160C3C570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20915344-4CC7-A899-D9B7-766C227059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203" y="4858432"/>
            <a:ext cx="10199739" cy="5441806"/>
          </a:xfrm>
          <a:prstGeom prst="rect">
            <a:avLst/>
          </a:prstGeom>
        </p:spPr>
      </p:pic>
      <p:pic>
        <p:nvPicPr>
          <p:cNvPr id="23" name="Picture 22">
            <a:extLst>
              <a:ext uri="{FF2B5EF4-FFF2-40B4-BE49-F238E27FC236}">
                <a16:creationId xmlns:a16="http://schemas.microsoft.com/office/drawing/2014/main" id="{3FC426BB-734B-396C-AFF0-F37D87C9B6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96" y="-13238"/>
            <a:ext cx="9221675" cy="3981835"/>
          </a:xfrm>
          <a:prstGeom prst="rect">
            <a:avLst/>
          </a:prstGeom>
        </p:spPr>
      </p:pic>
      <p:sp>
        <p:nvSpPr>
          <p:cNvPr id="3" name="TextBox 2">
            <a:extLst>
              <a:ext uri="{FF2B5EF4-FFF2-40B4-BE49-F238E27FC236}">
                <a16:creationId xmlns:a16="http://schemas.microsoft.com/office/drawing/2014/main" id="{3E56CBB0-7D19-7AB0-3F34-8AFD24EEA795}"/>
              </a:ext>
            </a:extLst>
          </p:cNvPr>
          <p:cNvSpPr txBox="1"/>
          <p:nvPr/>
        </p:nvSpPr>
        <p:spPr>
          <a:xfrm>
            <a:off x="5638800" y="1286216"/>
            <a:ext cx="8001000" cy="1143000"/>
          </a:xfrm>
          <a:prstGeom prst="rect">
            <a:avLst/>
          </a:prstGeom>
          <a:noFill/>
        </p:spPr>
        <p:txBody>
          <a:bodyPr wrap="square" rtlCol="0">
            <a:spAutoFit/>
          </a:bodyPr>
          <a:lstStyle/>
          <a:p>
            <a:r>
              <a:rPr lang="en-US" sz="6600" b="1">
                <a:latin typeface="+mj-lt"/>
              </a:rPr>
              <a:t>PROBLEM STATEMENT </a:t>
            </a:r>
            <a:endParaRPr lang="en-IN" sz="6600" b="1">
              <a:latin typeface="+mj-lt"/>
            </a:endParaRPr>
          </a:p>
        </p:txBody>
      </p:sp>
      <p:sp>
        <p:nvSpPr>
          <p:cNvPr id="5" name="TextBox 4">
            <a:extLst>
              <a:ext uri="{FF2B5EF4-FFF2-40B4-BE49-F238E27FC236}">
                <a16:creationId xmlns:a16="http://schemas.microsoft.com/office/drawing/2014/main" id="{90FAB33E-14CF-E7F3-2E15-542F0C8D3709}"/>
              </a:ext>
            </a:extLst>
          </p:cNvPr>
          <p:cNvSpPr txBox="1"/>
          <p:nvPr/>
        </p:nvSpPr>
        <p:spPr>
          <a:xfrm>
            <a:off x="1882940" y="2552700"/>
            <a:ext cx="15392400" cy="6654450"/>
          </a:xfrm>
          <a:prstGeom prst="rect">
            <a:avLst/>
          </a:prstGeom>
          <a:noFill/>
        </p:spPr>
        <p:txBody>
          <a:bodyPr wrap="square" rtlCol="0">
            <a:spAutoFit/>
          </a:bodyPr>
          <a:lstStyle/>
          <a:p>
            <a:pPr algn="just">
              <a:lnSpc>
                <a:spcPct val="150000"/>
              </a:lnSpc>
            </a:pPr>
            <a:r>
              <a:rPr lang="en-US" sz="3600"/>
              <a:t>Students and parents often rely on online education platforms to compare colleges and courses. However, the information is typically spread across multiple web pages and presented in an unstructured format, making comparisons time-consuming and insufficient. Without a structured, data-driven analysis, it becomes difficult to understand trends related to fees, course popularity, college ratings, and geographic distribution. This project addresses the need to transform scattered web data into organized insights that support better educational decision-making.</a:t>
            </a:r>
            <a:endParaRPr lang="en-IN" sz="3600"/>
          </a:p>
        </p:txBody>
      </p:sp>
      <p:pic>
        <p:nvPicPr>
          <p:cNvPr id="10" name="Picture 9">
            <a:extLst>
              <a:ext uri="{FF2B5EF4-FFF2-40B4-BE49-F238E27FC236}">
                <a16:creationId xmlns:a16="http://schemas.microsoft.com/office/drawing/2014/main" id="{42B21473-C641-6201-88C1-B442FD8168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54200" y="114300"/>
            <a:ext cx="3636697" cy="487680"/>
          </a:xfrm>
          <a:prstGeom prst="rect">
            <a:avLst/>
          </a:prstGeom>
        </p:spPr>
      </p:pic>
    </p:spTree>
    <p:extLst>
      <p:ext uri="{BB962C8B-B14F-4D97-AF65-F5344CB8AC3E}">
        <p14:creationId xmlns:p14="http://schemas.microsoft.com/office/powerpoint/2010/main" val="1202391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5E281-0BB2-3F39-3599-7CDEB919C3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CEFFBF6-D75A-CF94-CE53-CF90C0CE05AB}"/>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6075202E-4750-B5D2-912A-B287ADCA48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67D7BC8B-E042-65D3-50DD-53439862A2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203" y="4858432"/>
            <a:ext cx="10199739" cy="5441806"/>
          </a:xfrm>
          <a:prstGeom prst="rect">
            <a:avLst/>
          </a:prstGeom>
        </p:spPr>
      </p:pic>
      <p:pic>
        <p:nvPicPr>
          <p:cNvPr id="23" name="Picture 22">
            <a:extLst>
              <a:ext uri="{FF2B5EF4-FFF2-40B4-BE49-F238E27FC236}">
                <a16:creationId xmlns:a16="http://schemas.microsoft.com/office/drawing/2014/main" id="{01E5C01C-F10B-05C2-3086-F6B63D9E90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96" y="-13238"/>
            <a:ext cx="9221675" cy="3981835"/>
          </a:xfrm>
          <a:prstGeom prst="rect">
            <a:avLst/>
          </a:prstGeom>
        </p:spPr>
      </p:pic>
      <p:sp>
        <p:nvSpPr>
          <p:cNvPr id="3" name="TextBox 2">
            <a:extLst>
              <a:ext uri="{FF2B5EF4-FFF2-40B4-BE49-F238E27FC236}">
                <a16:creationId xmlns:a16="http://schemas.microsoft.com/office/drawing/2014/main" id="{56057A05-CAF7-11F4-4A74-82BCDEDB8E26}"/>
              </a:ext>
            </a:extLst>
          </p:cNvPr>
          <p:cNvSpPr txBox="1"/>
          <p:nvPr/>
        </p:nvSpPr>
        <p:spPr>
          <a:xfrm>
            <a:off x="7124117" y="1240652"/>
            <a:ext cx="4191000" cy="1384995"/>
          </a:xfrm>
          <a:prstGeom prst="rect">
            <a:avLst/>
          </a:prstGeom>
          <a:noFill/>
        </p:spPr>
        <p:txBody>
          <a:bodyPr wrap="square" rtlCol="0">
            <a:spAutoFit/>
          </a:bodyPr>
          <a:lstStyle/>
          <a:p>
            <a:pPr algn="just"/>
            <a:r>
              <a:rPr lang="en-US" sz="6600" b="1">
                <a:latin typeface="+mj-lt"/>
                <a:cs typeface="Times New Roman" panose="02020603050405020304" pitchFamily="18" charset="0"/>
              </a:rPr>
              <a:t>OBJECTIVE</a:t>
            </a:r>
            <a:endParaRPr lang="en-IN" sz="6600" b="1">
              <a:latin typeface="+mj-lt"/>
              <a:cs typeface="Times New Roman" panose="02020603050405020304" pitchFamily="18" charset="0"/>
            </a:endParaRPr>
          </a:p>
          <a:p>
            <a:pPr algn="just"/>
            <a:endParaRPr lang="en-IN"/>
          </a:p>
        </p:txBody>
      </p:sp>
      <p:sp>
        <p:nvSpPr>
          <p:cNvPr id="4" name="TextBox 3">
            <a:extLst>
              <a:ext uri="{FF2B5EF4-FFF2-40B4-BE49-F238E27FC236}">
                <a16:creationId xmlns:a16="http://schemas.microsoft.com/office/drawing/2014/main" id="{FFD0981B-9701-DF2A-1883-9AE545B8C581}"/>
              </a:ext>
            </a:extLst>
          </p:cNvPr>
          <p:cNvSpPr txBox="1"/>
          <p:nvPr/>
        </p:nvSpPr>
        <p:spPr>
          <a:xfrm>
            <a:off x="1828800" y="2441171"/>
            <a:ext cx="15598940" cy="6654450"/>
          </a:xfrm>
          <a:prstGeom prst="rect">
            <a:avLst/>
          </a:prstGeom>
          <a:noFill/>
        </p:spPr>
        <p:txBody>
          <a:bodyPr wrap="square" lIns="91440" tIns="45720" rIns="91440" bIns="45720" rtlCol="0" anchor="t">
            <a:spAutoFit/>
          </a:bodyPr>
          <a:lstStyle/>
          <a:p>
            <a:pPr marL="571500" indent="-571500" algn="just">
              <a:lnSpc>
                <a:spcPct val="150000"/>
              </a:lnSpc>
              <a:buFont typeface="Wingdings" panose="05000000000000000000" pitchFamily="2" charset="2"/>
              <a:buChar char="§"/>
            </a:pPr>
            <a:r>
              <a:rPr lang="en-US" sz="3600" dirty="0"/>
              <a:t>To extract education data from the Shiksha platform using web scraping techniques.</a:t>
            </a:r>
            <a:endParaRPr lang="en-US"/>
          </a:p>
          <a:p>
            <a:pPr marL="571500" indent="-571500" algn="just">
              <a:lnSpc>
                <a:spcPct val="150000"/>
              </a:lnSpc>
              <a:buFont typeface="Wingdings" panose="05000000000000000000" pitchFamily="2" charset="2"/>
              <a:buChar char="§"/>
            </a:pPr>
            <a:r>
              <a:rPr lang="en-US" sz="3600" dirty="0"/>
              <a:t>To structure and clean raw web data for accurate analysis.</a:t>
            </a:r>
            <a:endParaRPr lang="en-US" sz="3600">
              <a:ea typeface="Calibri"/>
              <a:cs typeface="Calibri"/>
            </a:endParaRPr>
          </a:p>
          <a:p>
            <a:pPr marL="571500" indent="-571500" algn="just">
              <a:lnSpc>
                <a:spcPct val="150000"/>
              </a:lnSpc>
              <a:buFont typeface="Wingdings" panose="05000000000000000000" pitchFamily="2" charset="2"/>
              <a:buChar char="§"/>
            </a:pPr>
            <a:r>
              <a:rPr lang="en-US" sz="3600" dirty="0"/>
              <a:t>To analyze colleges based on type, courses, fees, ratings, and location</a:t>
            </a:r>
            <a:endParaRPr lang="en-US" sz="3600" dirty="0">
              <a:ea typeface="Calibri"/>
              <a:cs typeface="Calibri"/>
            </a:endParaRPr>
          </a:p>
          <a:p>
            <a:pPr marL="571500" indent="-571500" algn="just">
              <a:lnSpc>
                <a:spcPct val="150000"/>
              </a:lnSpc>
              <a:buFont typeface="Wingdings" panose="05000000000000000000" pitchFamily="2" charset="2"/>
              <a:buChar char="§"/>
            </a:pPr>
            <a:r>
              <a:rPr lang="en-US" sz="3600" dirty="0"/>
              <a:t>To identify trends and patterns through exploratory data analysis.</a:t>
            </a:r>
            <a:endParaRPr lang="en-US" sz="3600" dirty="0">
              <a:ea typeface="Calibri"/>
              <a:cs typeface="Calibri"/>
            </a:endParaRPr>
          </a:p>
          <a:p>
            <a:pPr marL="571500" indent="-571500" algn="just">
              <a:lnSpc>
                <a:spcPct val="150000"/>
              </a:lnSpc>
              <a:buFont typeface="Wingdings" panose="05000000000000000000" pitchFamily="2" charset="2"/>
              <a:buChar char="§"/>
            </a:pPr>
            <a:r>
              <a:rPr lang="en-US" sz="3600" dirty="0"/>
              <a:t>To visualize insights that enable easy comparison between colleges.</a:t>
            </a:r>
            <a:endParaRPr lang="en-US" sz="3600" dirty="0">
              <a:ea typeface="Calibri"/>
              <a:cs typeface="Calibri"/>
            </a:endParaRPr>
          </a:p>
          <a:p>
            <a:pPr marL="571500" indent="-571500" algn="just">
              <a:lnSpc>
                <a:spcPct val="150000"/>
              </a:lnSpc>
              <a:buFont typeface="Wingdings" panose="05000000000000000000" pitchFamily="2" charset="2"/>
              <a:buChar char="§"/>
            </a:pPr>
            <a:r>
              <a:rPr lang="en-US" sz="3600" dirty="0"/>
              <a:t>To showcase practical skills in Python, web scraping, and data analytics.</a:t>
            </a:r>
            <a:endParaRPr lang="en-US" sz="3600" dirty="0">
              <a:ea typeface="Calibri"/>
              <a:cs typeface="Calibri"/>
            </a:endParaRPr>
          </a:p>
          <a:p>
            <a:pPr marL="571500" indent="-571500" algn="just">
              <a:lnSpc>
                <a:spcPct val="150000"/>
              </a:lnSpc>
              <a:buFont typeface="Wingdings" panose="05000000000000000000" pitchFamily="2" charset="2"/>
              <a:buChar char="§"/>
            </a:pPr>
            <a:endParaRPr lang="en-IN" sz="3600">
              <a:ea typeface="Calibri"/>
              <a:cs typeface="Calibri"/>
            </a:endParaRPr>
          </a:p>
        </p:txBody>
      </p:sp>
      <p:pic>
        <p:nvPicPr>
          <p:cNvPr id="5" name="Picture 4">
            <a:extLst>
              <a:ext uri="{FF2B5EF4-FFF2-40B4-BE49-F238E27FC236}">
                <a16:creationId xmlns:a16="http://schemas.microsoft.com/office/drawing/2014/main" id="{6A73EBEF-37E3-4B98-F9C9-E2D8DA2B42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54200" y="114300"/>
            <a:ext cx="3636697" cy="487680"/>
          </a:xfrm>
          <a:prstGeom prst="rect">
            <a:avLst/>
          </a:prstGeom>
        </p:spPr>
      </p:pic>
    </p:spTree>
    <p:extLst>
      <p:ext uri="{BB962C8B-B14F-4D97-AF65-F5344CB8AC3E}">
        <p14:creationId xmlns:p14="http://schemas.microsoft.com/office/powerpoint/2010/main" val="2287829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66170-F45F-F2F6-F737-20930D2AB975}"/>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E08F4D7C-D083-92AC-2BD7-F717CB83A6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96" y="7953307"/>
            <a:ext cx="2244396" cy="2341313"/>
          </a:xfrm>
          <a:prstGeom prst="rect">
            <a:avLst/>
          </a:prstGeom>
        </p:spPr>
      </p:pic>
      <p:pic>
        <p:nvPicPr>
          <p:cNvPr id="19" name="Picture 18">
            <a:extLst>
              <a:ext uri="{FF2B5EF4-FFF2-40B4-BE49-F238E27FC236}">
                <a16:creationId xmlns:a16="http://schemas.microsoft.com/office/drawing/2014/main" id="{B75ADF4C-8869-5EBF-A209-072B23E3EA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8754" y="5905500"/>
            <a:ext cx="8237188" cy="4394738"/>
          </a:xfrm>
          <a:prstGeom prst="rect">
            <a:avLst/>
          </a:prstGeom>
        </p:spPr>
      </p:pic>
      <p:pic>
        <p:nvPicPr>
          <p:cNvPr id="23" name="Picture 22">
            <a:extLst>
              <a:ext uri="{FF2B5EF4-FFF2-40B4-BE49-F238E27FC236}">
                <a16:creationId xmlns:a16="http://schemas.microsoft.com/office/drawing/2014/main" id="{03477C86-86A6-00CA-A809-F42111B5ED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95" y="-184267"/>
            <a:ext cx="7425996" cy="3206477"/>
          </a:xfrm>
          <a:prstGeom prst="rect">
            <a:avLst/>
          </a:prstGeom>
        </p:spPr>
      </p:pic>
      <p:sp>
        <p:nvSpPr>
          <p:cNvPr id="3" name="Title 2">
            <a:extLst>
              <a:ext uri="{FF2B5EF4-FFF2-40B4-BE49-F238E27FC236}">
                <a16:creationId xmlns:a16="http://schemas.microsoft.com/office/drawing/2014/main" id="{C6FFA83F-7EEF-A6A0-71F1-3FF481C324A2}"/>
              </a:ext>
            </a:extLst>
          </p:cNvPr>
          <p:cNvSpPr>
            <a:spLocks noGrp="1"/>
          </p:cNvSpPr>
          <p:nvPr>
            <p:ph type="title"/>
          </p:nvPr>
        </p:nvSpPr>
        <p:spPr>
          <a:xfrm>
            <a:off x="5072279" y="342900"/>
            <a:ext cx="8229600" cy="1143000"/>
          </a:xfrm>
        </p:spPr>
        <p:txBody>
          <a:bodyPr>
            <a:normAutofit/>
          </a:bodyPr>
          <a:lstStyle/>
          <a:p>
            <a:r>
              <a:rPr lang="en-US" sz="6600" b="1" dirty="0"/>
              <a:t>TECHNOLOGIES  USED</a:t>
            </a:r>
          </a:p>
        </p:txBody>
      </p:sp>
      <p:pic>
        <p:nvPicPr>
          <p:cNvPr id="9" name="Content Placeholder 8" descr="A blue and yellow snake logo&#10;&#10;AI-generated content may be incorrect.">
            <a:extLst>
              <a:ext uri="{FF2B5EF4-FFF2-40B4-BE49-F238E27FC236}">
                <a16:creationId xmlns:a16="http://schemas.microsoft.com/office/drawing/2014/main" id="{61E387BA-037D-0EFA-A50B-88633C9F82BD}"/>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bwMode="auto">
          <a:xfrm>
            <a:off x="1600200" y="1646578"/>
            <a:ext cx="3276600" cy="28111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ue and white logo&#10;&#10;AI-generated content may be incorrect.">
            <a:extLst>
              <a:ext uri="{FF2B5EF4-FFF2-40B4-BE49-F238E27FC236}">
                <a16:creationId xmlns:a16="http://schemas.microsoft.com/office/drawing/2014/main" id="{1A00A167-F666-EAB5-6FBC-8648BF481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720" y="1646578"/>
            <a:ext cx="4343400" cy="3075046"/>
          </a:xfrm>
          <a:prstGeom prst="rect">
            <a:avLst/>
          </a:prstGeom>
        </p:spPr>
      </p:pic>
      <p:pic>
        <p:nvPicPr>
          <p:cNvPr id="14" name="Picture 13" descr="A blue and black text&#10;&#10;AI-generated content may be incorrect.">
            <a:extLst>
              <a:ext uri="{FF2B5EF4-FFF2-40B4-BE49-F238E27FC236}">
                <a16:creationId xmlns:a16="http://schemas.microsoft.com/office/drawing/2014/main" id="{69C8CE88-4173-ED12-DBBD-6E2608FE4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95648" y="1588233"/>
            <a:ext cx="4343400" cy="3075046"/>
          </a:xfrm>
          <a:prstGeom prst="rect">
            <a:avLst/>
          </a:prstGeom>
        </p:spPr>
      </p:pic>
      <p:pic>
        <p:nvPicPr>
          <p:cNvPr id="16" name="Picture 15" descr="A black and white logo&#10;&#10;AI-generated content may be incorrect.">
            <a:extLst>
              <a:ext uri="{FF2B5EF4-FFF2-40B4-BE49-F238E27FC236}">
                <a16:creationId xmlns:a16="http://schemas.microsoft.com/office/drawing/2014/main" id="{6DCFA537-5DAB-0C8C-9E0D-494A0B0A88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5372100"/>
            <a:ext cx="4157879" cy="3075046"/>
          </a:xfrm>
          <a:prstGeom prst="rect">
            <a:avLst/>
          </a:prstGeom>
        </p:spPr>
      </p:pic>
      <p:pic>
        <p:nvPicPr>
          <p:cNvPr id="18" name="Picture 17" descr="A blue and orange logo&#10;&#10;AI-generated content may be incorrect.">
            <a:extLst>
              <a:ext uri="{FF2B5EF4-FFF2-40B4-BE49-F238E27FC236}">
                <a16:creationId xmlns:a16="http://schemas.microsoft.com/office/drawing/2014/main" id="{67C0530B-D515-FCD6-B4C0-FD482C9220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5000" y="5339020"/>
            <a:ext cx="5104840" cy="3075045"/>
          </a:xfrm>
          <a:prstGeom prst="rect">
            <a:avLst/>
          </a:prstGeom>
        </p:spPr>
      </p:pic>
      <p:pic>
        <p:nvPicPr>
          <p:cNvPr id="21" name="Picture 20" descr="A blue and white logo&#10;&#10;AI-generated content may be incorrect.">
            <a:extLst>
              <a:ext uri="{FF2B5EF4-FFF2-40B4-BE49-F238E27FC236}">
                <a16:creationId xmlns:a16="http://schemas.microsoft.com/office/drawing/2014/main" id="{0D694E26-1E88-56F5-40B4-F205118FE1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65527" y="5335556"/>
            <a:ext cx="5257800" cy="3075044"/>
          </a:xfrm>
          <a:prstGeom prst="rect">
            <a:avLst/>
          </a:prstGeom>
        </p:spPr>
      </p:pic>
    </p:spTree>
    <p:extLst>
      <p:ext uri="{BB962C8B-B14F-4D97-AF65-F5344CB8AC3E}">
        <p14:creationId xmlns:p14="http://schemas.microsoft.com/office/powerpoint/2010/main" val="386427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8C220-D401-52AB-EA7C-C74936D77C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495388-9261-4A45-F91C-46EFCBEB5D4A}"/>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6DCAFDFD-4D25-D4F5-AE3B-45DAF07075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1CD8BE6D-4CC0-EF5B-C2B0-2B7D06E0B5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8400" y="5897408"/>
            <a:ext cx="8227542" cy="4389591"/>
          </a:xfrm>
          <a:prstGeom prst="rect">
            <a:avLst/>
          </a:prstGeom>
        </p:spPr>
      </p:pic>
      <p:pic>
        <p:nvPicPr>
          <p:cNvPr id="23" name="Picture 22">
            <a:extLst>
              <a:ext uri="{FF2B5EF4-FFF2-40B4-BE49-F238E27FC236}">
                <a16:creationId xmlns:a16="http://schemas.microsoft.com/office/drawing/2014/main" id="{0D6C206B-4970-C33D-757D-CF2810E22D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82" y="0"/>
            <a:ext cx="9221675" cy="3981835"/>
          </a:xfrm>
          <a:prstGeom prst="rect">
            <a:avLst/>
          </a:prstGeom>
        </p:spPr>
      </p:pic>
      <p:sp>
        <p:nvSpPr>
          <p:cNvPr id="3" name="TextBox 2">
            <a:extLst>
              <a:ext uri="{FF2B5EF4-FFF2-40B4-BE49-F238E27FC236}">
                <a16:creationId xmlns:a16="http://schemas.microsoft.com/office/drawing/2014/main" id="{B51AD362-D3BC-EDEC-AC21-21F86615B086}"/>
              </a:ext>
            </a:extLst>
          </p:cNvPr>
          <p:cNvSpPr txBox="1"/>
          <p:nvPr/>
        </p:nvSpPr>
        <p:spPr>
          <a:xfrm>
            <a:off x="6219395" y="1101344"/>
            <a:ext cx="6096000" cy="1107996"/>
          </a:xfrm>
          <a:prstGeom prst="rect">
            <a:avLst/>
          </a:prstGeom>
          <a:noFill/>
        </p:spPr>
        <p:txBody>
          <a:bodyPr wrap="square" rtlCol="0">
            <a:spAutoFit/>
          </a:bodyPr>
          <a:lstStyle/>
          <a:p>
            <a:pPr algn="just"/>
            <a:r>
              <a:rPr lang="en-US" sz="6600" b="1"/>
              <a:t>WEB SCRAPPING</a:t>
            </a:r>
            <a:endParaRPr lang="en-IN" sz="6600" b="1"/>
          </a:p>
        </p:txBody>
      </p:sp>
      <p:pic>
        <p:nvPicPr>
          <p:cNvPr id="10" name="Picture 9">
            <a:extLst>
              <a:ext uri="{FF2B5EF4-FFF2-40B4-BE49-F238E27FC236}">
                <a16:creationId xmlns:a16="http://schemas.microsoft.com/office/drawing/2014/main" id="{DFBC01CA-8319-3926-2B3F-0E10287776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029284"/>
            <a:ext cx="7254531" cy="5736247"/>
          </a:xfrm>
          <a:prstGeom prst="rect">
            <a:avLst/>
          </a:prstGeom>
        </p:spPr>
      </p:pic>
      <p:sp>
        <p:nvSpPr>
          <p:cNvPr id="12" name="TextBox 11">
            <a:extLst>
              <a:ext uri="{FF2B5EF4-FFF2-40B4-BE49-F238E27FC236}">
                <a16:creationId xmlns:a16="http://schemas.microsoft.com/office/drawing/2014/main" id="{C8BEBFCA-3384-6319-353E-FABDB4E83ED0}"/>
              </a:ext>
            </a:extLst>
          </p:cNvPr>
          <p:cNvSpPr txBox="1"/>
          <p:nvPr/>
        </p:nvSpPr>
        <p:spPr>
          <a:xfrm>
            <a:off x="8111504" y="2622813"/>
            <a:ext cx="10189678" cy="6654450"/>
          </a:xfrm>
          <a:prstGeom prst="rect">
            <a:avLst/>
          </a:prstGeom>
          <a:noFill/>
        </p:spPr>
        <p:txBody>
          <a:bodyPr wrap="square" lIns="91440" tIns="45720" rIns="91440" bIns="45720" rtlCol="0" anchor="t">
            <a:spAutoFit/>
          </a:bodyPr>
          <a:lstStyle/>
          <a:p>
            <a:pPr marL="571500" indent="-571500" algn="just">
              <a:lnSpc>
                <a:spcPct val="150000"/>
              </a:lnSpc>
              <a:buFont typeface="Arial" panose="020B0604020202020204" pitchFamily="34" charset="0"/>
              <a:buChar char="•"/>
            </a:pPr>
            <a:r>
              <a:rPr lang="en-US" sz="3600"/>
              <a:t>Web scraping is the automated extraction of data from websites.</a:t>
            </a:r>
            <a:endParaRPr lang="en-US"/>
          </a:p>
          <a:p>
            <a:pPr marL="571500" indent="-571500" algn="just">
              <a:lnSpc>
                <a:spcPct val="150000"/>
              </a:lnSpc>
              <a:buFont typeface="Arial" panose="020B0604020202020204" pitchFamily="34" charset="0"/>
              <a:buChar char="•"/>
            </a:pPr>
            <a:r>
              <a:rPr lang="en-US" sz="3600"/>
              <a:t>In this project, BTech college data is collected from the Shiksha website using Python libraries like Requests and Beautiful Soup and structured for further analysis and visualization.</a:t>
            </a:r>
            <a:endParaRPr lang="en-US" sz="3600">
              <a:ea typeface="Calibri"/>
              <a:cs typeface="Calibri"/>
            </a:endParaRPr>
          </a:p>
          <a:p>
            <a:pPr marL="571500" indent="-571500" algn="just">
              <a:lnSpc>
                <a:spcPct val="150000"/>
              </a:lnSpc>
              <a:buFont typeface="Arial" panose="020B0604020202020204" pitchFamily="34" charset="0"/>
              <a:buChar char="•"/>
            </a:pPr>
            <a:r>
              <a:rPr lang="en-US" sz="3600"/>
              <a:t>Extracted details like college name, ranking, fees, and courses.</a:t>
            </a:r>
            <a:endParaRPr lang="en-US" sz="3600">
              <a:ea typeface="Calibri"/>
              <a:cs typeface="Calibri"/>
            </a:endParaRPr>
          </a:p>
        </p:txBody>
      </p:sp>
      <p:pic>
        <p:nvPicPr>
          <p:cNvPr id="13" name="Picture 12">
            <a:extLst>
              <a:ext uri="{FF2B5EF4-FFF2-40B4-BE49-F238E27FC236}">
                <a16:creationId xmlns:a16="http://schemas.microsoft.com/office/drawing/2014/main" id="{F40B3385-652D-662A-589A-4934A96055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54200" y="114300"/>
            <a:ext cx="3636697" cy="487680"/>
          </a:xfrm>
          <a:prstGeom prst="rect">
            <a:avLst/>
          </a:prstGeom>
        </p:spPr>
      </p:pic>
    </p:spTree>
    <p:extLst>
      <p:ext uri="{BB962C8B-B14F-4D97-AF65-F5344CB8AC3E}">
        <p14:creationId xmlns:p14="http://schemas.microsoft.com/office/powerpoint/2010/main" val="1246001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BB9E0-C90C-C639-FD11-3FF01C7142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3A8D87-87F9-D9E5-50F0-BD9FDD2E9071}"/>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9F16D86C-08C3-83C6-06E7-F60F79DDA4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8C992877-5478-06C3-F3DA-FF9EC7758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000" y="5626064"/>
            <a:ext cx="8760942" cy="4674173"/>
          </a:xfrm>
          <a:prstGeom prst="rect">
            <a:avLst/>
          </a:prstGeom>
        </p:spPr>
      </p:pic>
      <p:pic>
        <p:nvPicPr>
          <p:cNvPr id="23" name="Picture 22">
            <a:extLst>
              <a:ext uri="{FF2B5EF4-FFF2-40B4-BE49-F238E27FC236}">
                <a16:creationId xmlns:a16="http://schemas.microsoft.com/office/drawing/2014/main" id="{9B2F8EA4-5FE4-C84F-6D8E-AC3838EDDA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35" y="-55306"/>
            <a:ext cx="9221675" cy="3981835"/>
          </a:xfrm>
          <a:prstGeom prst="rect">
            <a:avLst/>
          </a:prstGeom>
        </p:spPr>
      </p:pic>
      <p:sp>
        <p:nvSpPr>
          <p:cNvPr id="3" name="TextBox 2">
            <a:extLst>
              <a:ext uri="{FF2B5EF4-FFF2-40B4-BE49-F238E27FC236}">
                <a16:creationId xmlns:a16="http://schemas.microsoft.com/office/drawing/2014/main" id="{70EBFD43-F886-DBDA-6576-B98440E5EE1D}"/>
              </a:ext>
            </a:extLst>
          </p:cNvPr>
          <p:cNvSpPr txBox="1"/>
          <p:nvPr/>
        </p:nvSpPr>
        <p:spPr>
          <a:xfrm>
            <a:off x="5463540" y="1014566"/>
            <a:ext cx="8123903" cy="923330"/>
          </a:xfrm>
          <a:prstGeom prst="rect">
            <a:avLst/>
          </a:prstGeom>
          <a:noFill/>
        </p:spPr>
        <p:txBody>
          <a:bodyPr wrap="square" lIns="91440" tIns="45720" rIns="91440" bIns="45720" rtlCol="0" anchor="t">
            <a:spAutoFit/>
          </a:bodyPr>
          <a:lstStyle/>
          <a:p>
            <a:pPr algn="just"/>
            <a:r>
              <a:rPr lang="en-US" sz="5400" b="1" dirty="0">
                <a:cs typeface="Times New Roman"/>
              </a:rPr>
              <a:t>RAW DATASET OVERVIEW</a:t>
            </a:r>
            <a:r>
              <a:rPr lang="en-IN" sz="4000" b="1" dirty="0">
                <a:cs typeface="Times New Roman"/>
              </a:rPr>
              <a:t> </a:t>
            </a:r>
            <a:endParaRPr lang="en-IN" sz="4000" b="1">
              <a:ea typeface="Calibri"/>
              <a:cs typeface="Times New Roman"/>
            </a:endParaRPr>
          </a:p>
        </p:txBody>
      </p:sp>
      <p:pic>
        <p:nvPicPr>
          <p:cNvPr id="15" name="Picture 14">
            <a:extLst>
              <a:ext uri="{FF2B5EF4-FFF2-40B4-BE49-F238E27FC236}">
                <a16:creationId xmlns:a16="http://schemas.microsoft.com/office/drawing/2014/main" id="{D83B156F-B4BC-969F-970C-171D259722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54200" y="114300"/>
            <a:ext cx="3636697" cy="487680"/>
          </a:xfrm>
          <a:prstGeom prst="rect">
            <a:avLst/>
          </a:prstGeom>
        </p:spPr>
      </p:pic>
      <p:pic>
        <p:nvPicPr>
          <p:cNvPr id="4" name="Picture 3" descr="A table with numbers and letters&#10;&#10;AI-generated content may be incorrect.">
            <a:extLst>
              <a:ext uri="{FF2B5EF4-FFF2-40B4-BE49-F238E27FC236}">
                <a16:creationId xmlns:a16="http://schemas.microsoft.com/office/drawing/2014/main" id="{975BCA5F-3656-A44D-D372-096444C6533F}"/>
              </a:ext>
            </a:extLst>
          </p:cNvPr>
          <p:cNvPicPr>
            <a:picLocks noChangeAspect="1"/>
          </p:cNvPicPr>
          <p:nvPr/>
        </p:nvPicPr>
        <p:blipFill>
          <a:blip r:embed="rId7"/>
          <a:stretch>
            <a:fillRect/>
          </a:stretch>
        </p:blipFill>
        <p:spPr>
          <a:xfrm>
            <a:off x="1072331" y="2323024"/>
            <a:ext cx="16438306" cy="6599595"/>
          </a:xfrm>
          <a:prstGeom prst="rect">
            <a:avLst/>
          </a:prstGeom>
        </p:spPr>
      </p:pic>
    </p:spTree>
    <p:extLst>
      <p:ext uri="{BB962C8B-B14F-4D97-AF65-F5344CB8AC3E}">
        <p14:creationId xmlns:p14="http://schemas.microsoft.com/office/powerpoint/2010/main" val="3641220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6BE81-A9E6-3CD5-C2EB-49B1DAFB33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2797C7-5F64-280B-DF51-BB7D86D0A009}"/>
              </a:ext>
            </a:extLst>
          </p:cNvPr>
          <p:cNvSpPr/>
          <p:nvPr/>
        </p:nvSpPr>
        <p:spPr>
          <a:xfrm>
            <a:off x="-20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11" name="Picture 10">
            <a:extLst>
              <a:ext uri="{FF2B5EF4-FFF2-40B4-BE49-F238E27FC236}">
                <a16:creationId xmlns:a16="http://schemas.microsoft.com/office/drawing/2014/main" id="{C41D929C-EFB5-C0EB-5861-11C304E147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6" y="6479041"/>
            <a:ext cx="3657636" cy="3815579"/>
          </a:xfrm>
          <a:prstGeom prst="rect">
            <a:avLst/>
          </a:prstGeom>
        </p:spPr>
      </p:pic>
      <p:pic>
        <p:nvPicPr>
          <p:cNvPr id="19" name="Picture 18">
            <a:extLst>
              <a:ext uri="{FF2B5EF4-FFF2-40B4-BE49-F238E27FC236}">
                <a16:creationId xmlns:a16="http://schemas.microsoft.com/office/drawing/2014/main" id="{2D9D96BC-42FF-4791-149A-2CE5D52DA6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203" y="4858432"/>
            <a:ext cx="10199739" cy="5441806"/>
          </a:xfrm>
          <a:prstGeom prst="rect">
            <a:avLst/>
          </a:prstGeom>
        </p:spPr>
      </p:pic>
      <p:pic>
        <p:nvPicPr>
          <p:cNvPr id="23" name="Picture 22">
            <a:extLst>
              <a:ext uri="{FF2B5EF4-FFF2-40B4-BE49-F238E27FC236}">
                <a16:creationId xmlns:a16="http://schemas.microsoft.com/office/drawing/2014/main" id="{326EAC3B-1049-148E-2E98-95899203B2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82" y="0"/>
            <a:ext cx="9221675" cy="3981835"/>
          </a:xfrm>
          <a:prstGeom prst="rect">
            <a:avLst/>
          </a:prstGeom>
        </p:spPr>
      </p:pic>
      <p:pic>
        <p:nvPicPr>
          <p:cNvPr id="10" name="Picture 9">
            <a:extLst>
              <a:ext uri="{FF2B5EF4-FFF2-40B4-BE49-F238E27FC236}">
                <a16:creationId xmlns:a16="http://schemas.microsoft.com/office/drawing/2014/main" id="{7F9107A6-5BEA-A337-9040-E35D4E289A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54200" y="114300"/>
            <a:ext cx="3636697" cy="487680"/>
          </a:xfrm>
          <a:prstGeom prst="rect">
            <a:avLst/>
          </a:prstGeom>
        </p:spPr>
      </p:pic>
      <p:sp>
        <p:nvSpPr>
          <p:cNvPr id="15" name="TextBox 14">
            <a:extLst>
              <a:ext uri="{FF2B5EF4-FFF2-40B4-BE49-F238E27FC236}">
                <a16:creationId xmlns:a16="http://schemas.microsoft.com/office/drawing/2014/main" id="{463690D2-2B7F-0BBD-3E9F-F2BD5F39ED4D}"/>
              </a:ext>
            </a:extLst>
          </p:cNvPr>
          <p:cNvSpPr txBox="1"/>
          <p:nvPr/>
        </p:nvSpPr>
        <p:spPr>
          <a:xfrm>
            <a:off x="10668000" y="2857500"/>
            <a:ext cx="7162800" cy="4800600"/>
          </a:xfrm>
          <a:prstGeom prst="rect">
            <a:avLst/>
          </a:prstGeom>
          <a:noFill/>
        </p:spPr>
        <p:txBody>
          <a:bodyPr wrap="square" rtlCol="0">
            <a:spAutoFit/>
          </a:bodyPr>
          <a:lstStyle/>
          <a:p>
            <a:endParaRPr lang="en-IN"/>
          </a:p>
        </p:txBody>
      </p:sp>
      <p:sp>
        <p:nvSpPr>
          <p:cNvPr id="17" name="TextBox 16">
            <a:extLst>
              <a:ext uri="{FF2B5EF4-FFF2-40B4-BE49-F238E27FC236}">
                <a16:creationId xmlns:a16="http://schemas.microsoft.com/office/drawing/2014/main" id="{A7969DFB-1BD1-CC36-1A8E-E55EEA192D4C}"/>
              </a:ext>
            </a:extLst>
          </p:cNvPr>
          <p:cNvSpPr txBox="1"/>
          <p:nvPr/>
        </p:nvSpPr>
        <p:spPr>
          <a:xfrm>
            <a:off x="6017742" y="736253"/>
            <a:ext cx="6248400" cy="1384995"/>
          </a:xfrm>
          <a:prstGeom prst="rect">
            <a:avLst/>
          </a:prstGeom>
          <a:noFill/>
        </p:spPr>
        <p:txBody>
          <a:bodyPr wrap="square" rtlCol="0">
            <a:spAutoFit/>
          </a:bodyPr>
          <a:lstStyle/>
          <a:p>
            <a:r>
              <a:rPr lang="en-US" sz="6600" b="1"/>
              <a:t>DATA CLEANING</a:t>
            </a:r>
            <a:endParaRPr lang="en-IN" sz="6600" b="1"/>
          </a:p>
          <a:p>
            <a:endParaRPr lang="en-IN"/>
          </a:p>
        </p:txBody>
      </p:sp>
      <p:sp>
        <p:nvSpPr>
          <p:cNvPr id="21" name="TextBox 20">
            <a:extLst>
              <a:ext uri="{FF2B5EF4-FFF2-40B4-BE49-F238E27FC236}">
                <a16:creationId xmlns:a16="http://schemas.microsoft.com/office/drawing/2014/main" id="{A8F4EA93-197F-938C-CD86-371AC841B641}"/>
              </a:ext>
            </a:extLst>
          </p:cNvPr>
          <p:cNvSpPr txBox="1"/>
          <p:nvPr/>
        </p:nvSpPr>
        <p:spPr>
          <a:xfrm>
            <a:off x="2242370" y="7660095"/>
            <a:ext cx="13790142" cy="1200329"/>
          </a:xfrm>
          <a:prstGeom prst="rect">
            <a:avLst/>
          </a:prstGeom>
          <a:noFill/>
        </p:spPr>
        <p:txBody>
          <a:bodyPr wrap="square" rtlCol="0">
            <a:spAutoFit/>
          </a:bodyPr>
          <a:lstStyle/>
          <a:p>
            <a:pPr algn="just"/>
            <a:r>
              <a:rPr lang="en-US" sz="3600"/>
              <a:t>The fee column was cleaned by removing unit notation (‘L’) to convert values into a consistent numeric format for further analysis</a:t>
            </a:r>
            <a:r>
              <a:rPr lang="en-US"/>
              <a:t>.</a:t>
            </a:r>
            <a:endParaRPr lang="en-IN"/>
          </a:p>
        </p:txBody>
      </p:sp>
      <p:pic>
        <p:nvPicPr>
          <p:cNvPr id="4" name="Picture 3" descr="A screenshot of a computer screen&#10;&#10;AI-generated content may be incorrect.">
            <a:extLst>
              <a:ext uri="{FF2B5EF4-FFF2-40B4-BE49-F238E27FC236}">
                <a16:creationId xmlns:a16="http://schemas.microsoft.com/office/drawing/2014/main" id="{0599FAF4-0522-807C-BAE0-E9075BE2A721}"/>
              </a:ext>
            </a:extLst>
          </p:cNvPr>
          <p:cNvPicPr>
            <a:picLocks noChangeAspect="1"/>
          </p:cNvPicPr>
          <p:nvPr/>
        </p:nvPicPr>
        <p:blipFill>
          <a:blip r:embed="rId7"/>
          <a:stretch>
            <a:fillRect/>
          </a:stretch>
        </p:blipFill>
        <p:spPr>
          <a:xfrm>
            <a:off x="1652894" y="2547938"/>
            <a:ext cx="14963775" cy="4619625"/>
          </a:xfrm>
          <a:prstGeom prst="rect">
            <a:avLst/>
          </a:prstGeom>
        </p:spPr>
      </p:pic>
    </p:spTree>
    <p:extLst>
      <p:ext uri="{BB962C8B-B14F-4D97-AF65-F5344CB8AC3E}">
        <p14:creationId xmlns:p14="http://schemas.microsoft.com/office/powerpoint/2010/main" val="1733517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TECHNOLOGIES  USED</vt:lpstr>
      <vt:lpstr>PowerPoint Presentation</vt:lpstr>
      <vt:lpstr>PowerPoint Presentation</vt:lpstr>
      <vt:lpstr>PowerPoint Presentation</vt:lpstr>
      <vt:lpstr>PowerPoint Presentation</vt:lpstr>
      <vt:lpstr>PowerPoint Presentation</vt:lpstr>
      <vt:lpstr>PIVOT TABLE:</vt:lpstr>
      <vt:lpstr>PowerPoint Presentation</vt:lpstr>
      <vt:lpstr> The chart shows that private colleges dominate the dataset, making up nearly four-fifths of institutions, while government colleges form a much smaller share. </vt:lpstr>
      <vt:lpstr>PowerPoint Presentation</vt:lpstr>
      <vt:lpstr>PowerPoint Presentation</vt:lpstr>
      <vt:lpstr>PowerPoint Presentation</vt:lpstr>
      <vt:lpstr>PowerPoint Presentation</vt:lpstr>
      <vt:lpstr>CONCLUSION</vt:lpstr>
      <vt:lpstr>EXPERIENCE &amp;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dc:title>
  <dc:creator>THRILOKYA</dc:creator>
  <cp:revision>172</cp:revision>
  <dcterms:created xsi:type="dcterms:W3CDTF">2006-08-16T00:00:00Z</dcterms:created>
  <dcterms:modified xsi:type="dcterms:W3CDTF">2026-02-12T12:16:20Z</dcterms:modified>
  <dc:identifier>DAG9VIpNPG0</dc:identifier>
</cp:coreProperties>
</file>